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66" r:id="rId4"/>
    <p:sldId id="259" r:id="rId5"/>
    <p:sldId id="300" r:id="rId6"/>
    <p:sldId id="260" r:id="rId7"/>
    <p:sldId id="267" r:id="rId8"/>
    <p:sldId id="269" r:id="rId9"/>
    <p:sldId id="270" r:id="rId10"/>
    <p:sldId id="271" r:id="rId11"/>
    <p:sldId id="268" r:id="rId12"/>
    <p:sldId id="272" r:id="rId13"/>
    <p:sldId id="274" r:id="rId14"/>
    <p:sldId id="273" r:id="rId15"/>
    <p:sldId id="262" r:id="rId16"/>
    <p:sldId id="275" r:id="rId17"/>
    <p:sldId id="261" r:id="rId18"/>
    <p:sldId id="299" r:id="rId19"/>
    <p:sldId id="290" r:id="rId20"/>
    <p:sldId id="292" r:id="rId21"/>
    <p:sldId id="284" r:id="rId22"/>
    <p:sldId id="286" r:id="rId23"/>
    <p:sldId id="287" r:id="rId24"/>
    <p:sldId id="288" r:id="rId25"/>
    <p:sldId id="289" r:id="rId26"/>
    <p:sldId id="293" r:id="rId27"/>
    <p:sldId id="298" r:id="rId28"/>
    <p:sldId id="278" r:id="rId29"/>
    <p:sldId id="279" r:id="rId30"/>
    <p:sldId id="25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1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F69EA-1AD9-401C-80AB-A9C2276E43BF}" type="datetimeFigureOut">
              <a:rPr lang="en-US" smtClean="0"/>
              <a:t>3/3/2020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3672D2-FBB3-45B9-8089-06B138CF6C09}" type="slidenum">
              <a:rPr lang="en-US" smtClean="0"/>
              <a:t>‹#›</a:t>
            </a:fld>
            <a:endParaRPr lang="en-US"/>
          </a:p>
        </p:txBody>
      </p:sp>
    </p:spTree>
    <p:extLst>
      <p:ext uri="{BB962C8B-B14F-4D97-AF65-F5344CB8AC3E}">
        <p14:creationId xmlns:p14="http://schemas.microsoft.com/office/powerpoint/2010/main" val="135710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2C7FA-2FA2-4C63-A95F-348FF36FB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89692D-DB09-47DC-9E61-8EC0E3F0F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9CBC-A80C-4146-BAA7-E2EEC5D4928E}"/>
              </a:ext>
            </a:extLst>
          </p:cNvPr>
          <p:cNvSpPr>
            <a:spLocks noGrp="1"/>
          </p:cNvSpPr>
          <p:nvPr>
            <p:ph type="dt" sz="half" idx="10"/>
          </p:nvPr>
        </p:nvSpPr>
        <p:spPr/>
        <p:txBody>
          <a:bodyPr/>
          <a:lstStyle/>
          <a:p>
            <a:fld id="{AFB93611-14FF-4AB9-AEA9-3DD5C9D5E6C1}" type="datetimeFigureOut">
              <a:rPr lang="en-US" smtClean="0"/>
              <a:t>3/3/2020</a:t>
            </a:fld>
            <a:endParaRPr lang="en-US"/>
          </a:p>
        </p:txBody>
      </p:sp>
      <p:sp>
        <p:nvSpPr>
          <p:cNvPr id="5" name="Footer Placeholder 4">
            <a:extLst>
              <a:ext uri="{FF2B5EF4-FFF2-40B4-BE49-F238E27FC236}">
                <a16:creationId xmlns:a16="http://schemas.microsoft.com/office/drawing/2014/main" id="{E27BFC60-18EB-40FA-AA3D-AFF4D619F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95359-732F-4AB2-B6A7-08B3AF3B9D7C}"/>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4378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D66-B958-4B5E-BAB8-1EB7939293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1657C4-A6B2-4699-B27D-8F0E8062C5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769A1-21B1-4C70-8C99-D206078875C6}"/>
              </a:ext>
            </a:extLst>
          </p:cNvPr>
          <p:cNvSpPr>
            <a:spLocks noGrp="1"/>
          </p:cNvSpPr>
          <p:nvPr>
            <p:ph type="dt" sz="half" idx="10"/>
          </p:nvPr>
        </p:nvSpPr>
        <p:spPr/>
        <p:txBody>
          <a:bodyPr/>
          <a:lstStyle/>
          <a:p>
            <a:fld id="{AFB93611-14FF-4AB9-AEA9-3DD5C9D5E6C1}" type="datetimeFigureOut">
              <a:rPr lang="en-US" smtClean="0"/>
              <a:t>3/3/2020</a:t>
            </a:fld>
            <a:endParaRPr lang="en-US"/>
          </a:p>
        </p:txBody>
      </p:sp>
      <p:sp>
        <p:nvSpPr>
          <p:cNvPr id="5" name="Footer Placeholder 4">
            <a:extLst>
              <a:ext uri="{FF2B5EF4-FFF2-40B4-BE49-F238E27FC236}">
                <a16:creationId xmlns:a16="http://schemas.microsoft.com/office/drawing/2014/main" id="{45C733B1-9DCD-45D9-83AE-1065C4AC1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48B156-0DA5-4F21-A73E-C1D604804DD6}"/>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8334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B710E-6AE8-40DC-A55D-F38EAAB141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37E317-1865-4763-828D-A2D65E73AF3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8C56E-E146-4B56-9BBB-D543B01C00C6}"/>
              </a:ext>
            </a:extLst>
          </p:cNvPr>
          <p:cNvSpPr>
            <a:spLocks noGrp="1"/>
          </p:cNvSpPr>
          <p:nvPr>
            <p:ph type="dt" sz="half" idx="10"/>
          </p:nvPr>
        </p:nvSpPr>
        <p:spPr/>
        <p:txBody>
          <a:bodyPr/>
          <a:lstStyle/>
          <a:p>
            <a:fld id="{AFB93611-14FF-4AB9-AEA9-3DD5C9D5E6C1}" type="datetimeFigureOut">
              <a:rPr lang="en-US" smtClean="0"/>
              <a:t>3/3/2020</a:t>
            </a:fld>
            <a:endParaRPr lang="en-US"/>
          </a:p>
        </p:txBody>
      </p:sp>
      <p:sp>
        <p:nvSpPr>
          <p:cNvPr id="5" name="Footer Placeholder 4">
            <a:extLst>
              <a:ext uri="{FF2B5EF4-FFF2-40B4-BE49-F238E27FC236}">
                <a16:creationId xmlns:a16="http://schemas.microsoft.com/office/drawing/2014/main" id="{5E187C63-9EEA-4610-AC00-B7F53709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9B0B2-A5C9-468A-8929-56D6AE11A3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63622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F6973-12A5-4280-B29B-CF5C4EB72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0F89BE-2F98-4C93-AD8C-6894680480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733D6-CCB5-4BFA-BFA3-CE8CA3B023EA}"/>
              </a:ext>
            </a:extLst>
          </p:cNvPr>
          <p:cNvSpPr>
            <a:spLocks noGrp="1"/>
          </p:cNvSpPr>
          <p:nvPr>
            <p:ph type="dt" sz="half" idx="10"/>
          </p:nvPr>
        </p:nvSpPr>
        <p:spPr/>
        <p:txBody>
          <a:bodyPr/>
          <a:lstStyle/>
          <a:p>
            <a:fld id="{AFB93611-14FF-4AB9-AEA9-3DD5C9D5E6C1}" type="datetimeFigureOut">
              <a:rPr lang="en-US" smtClean="0"/>
              <a:t>3/3/2020</a:t>
            </a:fld>
            <a:endParaRPr lang="en-US"/>
          </a:p>
        </p:txBody>
      </p:sp>
      <p:sp>
        <p:nvSpPr>
          <p:cNvPr id="5" name="Footer Placeholder 4">
            <a:extLst>
              <a:ext uri="{FF2B5EF4-FFF2-40B4-BE49-F238E27FC236}">
                <a16:creationId xmlns:a16="http://schemas.microsoft.com/office/drawing/2014/main" id="{AC47B3D9-435C-4E3B-A9B4-9A24EECCA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D1DF-0673-4E36-8A0D-4105B9CD4C2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0165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ECED-A355-4B9D-A6EF-1529C4795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2FF6F-9446-44BA-A5E9-0C68E9A48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5FEDC0-51AA-46E7-9AF7-419B2223CE25}"/>
              </a:ext>
            </a:extLst>
          </p:cNvPr>
          <p:cNvSpPr>
            <a:spLocks noGrp="1"/>
          </p:cNvSpPr>
          <p:nvPr>
            <p:ph type="dt" sz="half" idx="10"/>
          </p:nvPr>
        </p:nvSpPr>
        <p:spPr/>
        <p:txBody>
          <a:bodyPr/>
          <a:lstStyle/>
          <a:p>
            <a:fld id="{AFB93611-14FF-4AB9-AEA9-3DD5C9D5E6C1}" type="datetimeFigureOut">
              <a:rPr lang="en-US" smtClean="0"/>
              <a:t>3/3/2020</a:t>
            </a:fld>
            <a:endParaRPr lang="en-US"/>
          </a:p>
        </p:txBody>
      </p:sp>
      <p:sp>
        <p:nvSpPr>
          <p:cNvPr id="5" name="Footer Placeholder 4">
            <a:extLst>
              <a:ext uri="{FF2B5EF4-FFF2-40B4-BE49-F238E27FC236}">
                <a16:creationId xmlns:a16="http://schemas.microsoft.com/office/drawing/2014/main" id="{57F9246E-A55E-4859-B9E3-5DAE58F5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78ABD-6ED7-41C9-8022-2850585469F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60113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BCC0-2C7B-451D-89A3-52EAFD3C9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32BD8-4F22-4448-8FA9-B520F824A3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B2861-6C11-4466-A833-907861F69A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3C83CE-44DD-4FE6-A6C3-B040822FE429}"/>
              </a:ext>
            </a:extLst>
          </p:cNvPr>
          <p:cNvSpPr>
            <a:spLocks noGrp="1"/>
          </p:cNvSpPr>
          <p:nvPr>
            <p:ph type="dt" sz="half" idx="10"/>
          </p:nvPr>
        </p:nvSpPr>
        <p:spPr/>
        <p:txBody>
          <a:bodyPr/>
          <a:lstStyle/>
          <a:p>
            <a:fld id="{AFB93611-14FF-4AB9-AEA9-3DD5C9D5E6C1}" type="datetimeFigureOut">
              <a:rPr lang="en-US" smtClean="0"/>
              <a:t>3/3/2020</a:t>
            </a:fld>
            <a:endParaRPr lang="en-US"/>
          </a:p>
        </p:txBody>
      </p:sp>
      <p:sp>
        <p:nvSpPr>
          <p:cNvPr id="6" name="Footer Placeholder 5">
            <a:extLst>
              <a:ext uri="{FF2B5EF4-FFF2-40B4-BE49-F238E27FC236}">
                <a16:creationId xmlns:a16="http://schemas.microsoft.com/office/drawing/2014/main" id="{37E8DC06-24A2-4FE5-91AE-52DB76990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AF807-151F-40A6-9AEF-91D2B47A16FA}"/>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347546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9C62-9F4F-4325-A9F3-EEC5306DE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F1A84-7E95-4449-B3F3-C8C45E502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9D9DBA-9AEB-41E7-AD47-3A330216F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883BD7-DAEC-482E-96BF-904FD718B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B35274-AFEA-46BD-8B8F-F4C62DAEAB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DF8810-DC9B-4DC7-AB52-0544D1F851D0}"/>
              </a:ext>
            </a:extLst>
          </p:cNvPr>
          <p:cNvSpPr>
            <a:spLocks noGrp="1"/>
          </p:cNvSpPr>
          <p:nvPr>
            <p:ph type="dt" sz="half" idx="10"/>
          </p:nvPr>
        </p:nvSpPr>
        <p:spPr/>
        <p:txBody>
          <a:bodyPr/>
          <a:lstStyle/>
          <a:p>
            <a:fld id="{AFB93611-14FF-4AB9-AEA9-3DD5C9D5E6C1}" type="datetimeFigureOut">
              <a:rPr lang="en-US" smtClean="0"/>
              <a:t>3/3/2020</a:t>
            </a:fld>
            <a:endParaRPr lang="en-US"/>
          </a:p>
        </p:txBody>
      </p:sp>
      <p:sp>
        <p:nvSpPr>
          <p:cNvPr id="8" name="Footer Placeholder 7">
            <a:extLst>
              <a:ext uri="{FF2B5EF4-FFF2-40B4-BE49-F238E27FC236}">
                <a16:creationId xmlns:a16="http://schemas.microsoft.com/office/drawing/2014/main" id="{CC4683D3-726C-404F-BE12-B7AE46E1B4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929E7-7BD2-4D3D-BEAD-E53991F4A969}"/>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229555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1DE6-9273-41D0-8724-1B1BE77BEB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8C27F0-FCDB-48EC-97E4-9871F59B3DF1}"/>
              </a:ext>
            </a:extLst>
          </p:cNvPr>
          <p:cNvSpPr>
            <a:spLocks noGrp="1"/>
          </p:cNvSpPr>
          <p:nvPr>
            <p:ph type="dt" sz="half" idx="10"/>
          </p:nvPr>
        </p:nvSpPr>
        <p:spPr/>
        <p:txBody>
          <a:bodyPr/>
          <a:lstStyle/>
          <a:p>
            <a:fld id="{AFB93611-14FF-4AB9-AEA9-3DD5C9D5E6C1}" type="datetimeFigureOut">
              <a:rPr lang="en-US" smtClean="0"/>
              <a:t>3/3/2020</a:t>
            </a:fld>
            <a:endParaRPr lang="en-US"/>
          </a:p>
        </p:txBody>
      </p:sp>
      <p:sp>
        <p:nvSpPr>
          <p:cNvPr id="4" name="Footer Placeholder 3">
            <a:extLst>
              <a:ext uri="{FF2B5EF4-FFF2-40B4-BE49-F238E27FC236}">
                <a16:creationId xmlns:a16="http://schemas.microsoft.com/office/drawing/2014/main" id="{8111ED5F-D313-4EFB-B65B-98588B7E3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AFD7FF-4F01-49C0-AC03-FA37C7F48FF1}"/>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52839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4D1C2-817D-45A5-95C8-680BBB6838C4}"/>
              </a:ext>
            </a:extLst>
          </p:cNvPr>
          <p:cNvSpPr>
            <a:spLocks noGrp="1"/>
          </p:cNvSpPr>
          <p:nvPr>
            <p:ph type="dt" sz="half" idx="10"/>
          </p:nvPr>
        </p:nvSpPr>
        <p:spPr/>
        <p:txBody>
          <a:bodyPr/>
          <a:lstStyle/>
          <a:p>
            <a:fld id="{AFB93611-14FF-4AB9-AEA9-3DD5C9D5E6C1}" type="datetimeFigureOut">
              <a:rPr lang="en-US" smtClean="0"/>
              <a:t>3/3/2020</a:t>
            </a:fld>
            <a:endParaRPr lang="en-US"/>
          </a:p>
        </p:txBody>
      </p:sp>
      <p:sp>
        <p:nvSpPr>
          <p:cNvPr id="3" name="Footer Placeholder 2">
            <a:extLst>
              <a:ext uri="{FF2B5EF4-FFF2-40B4-BE49-F238E27FC236}">
                <a16:creationId xmlns:a16="http://schemas.microsoft.com/office/drawing/2014/main" id="{CA19A5D8-A23C-4E23-BF70-71B84A5CC3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F76E31-F071-46E7-A5E9-A853AFA8E48D}"/>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96088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23E2-D977-4B46-999E-3C41B311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B4A6B9-3481-43D7-B424-9BAEA7A32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9D651-8B32-4388-9F32-37DF953A2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D96ECF-A042-4725-AC50-A90C48637C54}"/>
              </a:ext>
            </a:extLst>
          </p:cNvPr>
          <p:cNvSpPr>
            <a:spLocks noGrp="1"/>
          </p:cNvSpPr>
          <p:nvPr>
            <p:ph type="dt" sz="half" idx="10"/>
          </p:nvPr>
        </p:nvSpPr>
        <p:spPr/>
        <p:txBody>
          <a:bodyPr/>
          <a:lstStyle/>
          <a:p>
            <a:fld id="{AFB93611-14FF-4AB9-AEA9-3DD5C9D5E6C1}" type="datetimeFigureOut">
              <a:rPr lang="en-US" smtClean="0"/>
              <a:t>3/3/2020</a:t>
            </a:fld>
            <a:endParaRPr lang="en-US"/>
          </a:p>
        </p:txBody>
      </p:sp>
      <p:sp>
        <p:nvSpPr>
          <p:cNvPr id="6" name="Footer Placeholder 5">
            <a:extLst>
              <a:ext uri="{FF2B5EF4-FFF2-40B4-BE49-F238E27FC236}">
                <a16:creationId xmlns:a16="http://schemas.microsoft.com/office/drawing/2014/main" id="{A8E7740F-DADC-4C97-A7BB-94C928480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7A7D43-A929-4F0F-B4F6-DF36FB03E88B}"/>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4276123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94AA-7402-45F6-85DB-2BE6765EE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4534F8-20FB-4CC8-BFAF-47D6ADE07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738478-34C0-4106-B66A-3D63CF7C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21583-4CEE-4631-AE35-20D7E9B77DB9}"/>
              </a:ext>
            </a:extLst>
          </p:cNvPr>
          <p:cNvSpPr>
            <a:spLocks noGrp="1"/>
          </p:cNvSpPr>
          <p:nvPr>
            <p:ph type="dt" sz="half" idx="10"/>
          </p:nvPr>
        </p:nvSpPr>
        <p:spPr/>
        <p:txBody>
          <a:bodyPr/>
          <a:lstStyle/>
          <a:p>
            <a:fld id="{AFB93611-14FF-4AB9-AEA9-3DD5C9D5E6C1}" type="datetimeFigureOut">
              <a:rPr lang="en-US" smtClean="0"/>
              <a:t>3/3/2020</a:t>
            </a:fld>
            <a:endParaRPr lang="en-US"/>
          </a:p>
        </p:txBody>
      </p:sp>
      <p:sp>
        <p:nvSpPr>
          <p:cNvPr id="6" name="Footer Placeholder 5">
            <a:extLst>
              <a:ext uri="{FF2B5EF4-FFF2-40B4-BE49-F238E27FC236}">
                <a16:creationId xmlns:a16="http://schemas.microsoft.com/office/drawing/2014/main" id="{C5B92363-DCEF-4E3B-89DE-AE6C7A70E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1A043-B6B2-4D66-9DAC-5BF7A9D351C0}"/>
              </a:ext>
            </a:extLst>
          </p:cNvPr>
          <p:cNvSpPr>
            <a:spLocks noGrp="1"/>
          </p:cNvSpPr>
          <p:nvPr>
            <p:ph type="sldNum" sz="quarter" idx="12"/>
          </p:nvPr>
        </p:nvSpPr>
        <p:spPr/>
        <p:txBody>
          <a:bodyPr/>
          <a:lstStyle/>
          <a:p>
            <a:fld id="{DF515FA2-CBF0-41B0-BE2D-7F01F859633F}" type="slidenum">
              <a:rPr lang="en-US" smtClean="0"/>
              <a:t>‹#›</a:t>
            </a:fld>
            <a:endParaRPr lang="en-US"/>
          </a:p>
        </p:txBody>
      </p:sp>
    </p:spTree>
    <p:extLst>
      <p:ext uri="{BB962C8B-B14F-4D97-AF65-F5344CB8AC3E}">
        <p14:creationId xmlns:p14="http://schemas.microsoft.com/office/powerpoint/2010/main" val="137213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14E79-237D-4442-9931-21D6F1480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B8719B-65E1-492A-AEC6-D8A045486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7C934-6CD7-4797-919E-5D71C4FD5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93611-14FF-4AB9-AEA9-3DD5C9D5E6C1}" type="datetimeFigureOut">
              <a:rPr lang="en-US" smtClean="0"/>
              <a:t>3/3/2020</a:t>
            </a:fld>
            <a:endParaRPr lang="en-US"/>
          </a:p>
        </p:txBody>
      </p:sp>
      <p:sp>
        <p:nvSpPr>
          <p:cNvPr id="5" name="Footer Placeholder 4">
            <a:extLst>
              <a:ext uri="{FF2B5EF4-FFF2-40B4-BE49-F238E27FC236}">
                <a16:creationId xmlns:a16="http://schemas.microsoft.com/office/drawing/2014/main" id="{54A10C31-DC00-4FB4-B519-C97DB50128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B70DDE-3DC2-4E1B-BF37-3A5E9CC711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15FA2-CBF0-41B0-BE2D-7F01F859633F}" type="slidenum">
              <a:rPr lang="en-US" smtClean="0"/>
              <a:t>‹#›</a:t>
            </a:fld>
            <a:endParaRPr lang="en-US"/>
          </a:p>
        </p:txBody>
      </p:sp>
    </p:spTree>
    <p:extLst>
      <p:ext uri="{BB962C8B-B14F-4D97-AF65-F5344CB8AC3E}">
        <p14:creationId xmlns:p14="http://schemas.microsoft.com/office/powerpoint/2010/main" val="244897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c.europa.eu/competition/state_aid/cases/234935/234935_1079057_10_1.pdf"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c.europa.eu/competition/state_aid/cases/237314/237314_1142520_25_2.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europarl.europa.eu/about-parliament/hu/powers-and-procedures/legislative-power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bcd.org/european-court-of-justice-decides-in-favor-of-european-parliament-in-cod-cas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ur-lex.europa.eu/legal-content/EN/TXT/?uri=uriserv:OJ.C_.2013.156.01.0021.01.E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ur-lex.europa.eu/legal-content/EN/AUTO/?uri=uriserv:l14547"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eur-lex.europa.eu/legal-content/EN/TXT/?uri=LEGISSUM%3Al14548"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ur-lex.europa.eu/legal-content/EN/TXT/?uri=celex:32016R0679"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ur-lex.europa.eu/legal-content/EN/TXT/?uri=celex:32014L0024"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just"/>
            <a:r>
              <a:rPr lang="en-US" sz="3200" b="1" dirty="0">
                <a:solidFill>
                  <a:schemeClr val="accent4">
                    <a:lumMod val="75000"/>
                  </a:schemeClr>
                </a:solidFill>
              </a:rPr>
              <a:t>NATIONAL UNIVERSITY OF PUBLIC SERVICE</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37736" y="2710643"/>
            <a:ext cx="9144000" cy="3552134"/>
          </a:xfrm>
        </p:spPr>
        <p:txBody>
          <a:bodyPr>
            <a:normAutofit/>
          </a:bodyPr>
          <a:lstStyle/>
          <a:p>
            <a:r>
              <a:rPr lang="en-US" b="1" dirty="0">
                <a:solidFill>
                  <a:schemeClr val="accent4">
                    <a:lumMod val="75000"/>
                  </a:schemeClr>
                </a:solidFill>
              </a:rPr>
              <a:t>FACULTY OF INTERNATIONAL AND EUROPEAN STUDIES</a:t>
            </a:r>
          </a:p>
          <a:p>
            <a:endParaRPr lang="en-US" b="1" i="1" u="sng" dirty="0">
              <a:solidFill>
                <a:schemeClr val="accent4">
                  <a:lumMod val="75000"/>
                </a:schemeClr>
              </a:solidFill>
            </a:endParaRPr>
          </a:p>
          <a:p>
            <a:r>
              <a:rPr lang="en-US" b="1" i="1" u="sng" dirty="0">
                <a:solidFill>
                  <a:schemeClr val="accent4">
                    <a:lumMod val="75000"/>
                  </a:schemeClr>
                </a:solidFill>
              </a:rPr>
              <a:t>The EU Legal System and the Case Law of the Court of Justice of the EU</a:t>
            </a:r>
          </a:p>
          <a:p>
            <a:r>
              <a:rPr lang="en-US" b="1" i="1" u="sng" dirty="0">
                <a:solidFill>
                  <a:schemeClr val="accent4">
                    <a:lumMod val="75000"/>
                  </a:schemeClr>
                </a:solidFill>
              </a:rPr>
              <a:t>INITE243</a:t>
            </a:r>
          </a:p>
          <a:p>
            <a:r>
              <a:rPr lang="en-US" b="1" i="1" u="sng" dirty="0">
                <a:solidFill>
                  <a:schemeClr val="accent4">
                    <a:lumMod val="75000"/>
                  </a:schemeClr>
                </a:solidFill>
              </a:rPr>
              <a:t>Dr. Miklós Szirbik, LL.M.</a:t>
            </a:r>
          </a:p>
          <a:p>
            <a:r>
              <a:rPr lang="en-US" b="1" i="1" u="sng" dirty="0">
                <a:solidFill>
                  <a:schemeClr val="accent4">
                    <a:lumMod val="75000"/>
                  </a:schemeClr>
                </a:solidFill>
              </a:rPr>
              <a:t>24.02.2020</a:t>
            </a:r>
          </a:p>
          <a:p>
            <a:endParaRPr lang="en-US" b="1" i="1" u="sng" dirty="0">
              <a:solidFill>
                <a:schemeClr val="accent4">
                  <a:lumMod val="75000"/>
                </a:schemeClr>
              </a:solidFill>
            </a:endParaRPr>
          </a:p>
          <a:p>
            <a:endParaRPr lang="en-US" b="1" i="1" u="sng" dirty="0">
              <a:solidFill>
                <a:schemeClr val="accent4">
                  <a:lumMod val="75000"/>
                </a:schemeClr>
              </a:solidFill>
            </a:endParaRPr>
          </a:p>
          <a:p>
            <a:endParaRPr lang="en-US" b="1" i="1" u="sng" dirty="0">
              <a:solidFill>
                <a:schemeClr val="accent4">
                  <a:lumMod val="75000"/>
                </a:schemeClr>
              </a:solidFill>
            </a:endParaRPr>
          </a:p>
        </p:txBody>
      </p:sp>
    </p:spTree>
    <p:extLst>
      <p:ext uri="{BB962C8B-B14F-4D97-AF65-F5344CB8AC3E}">
        <p14:creationId xmlns:p14="http://schemas.microsoft.com/office/powerpoint/2010/main" val="170391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Decisions – (1) Greece Aluminum Case, (2) Poland- Aid scheme for compensation of damage caused by the floods in Poland</a:t>
            </a:r>
          </a:p>
          <a:p>
            <a:pPr algn="just"/>
            <a:endParaRPr lang="en-US" sz="2000" b="1" dirty="0">
              <a:solidFill>
                <a:schemeClr val="accent4">
                  <a:lumMod val="75000"/>
                </a:schemeClr>
              </a:solidFill>
            </a:endParaRPr>
          </a:p>
          <a:p>
            <a:pPr algn="just"/>
            <a:r>
              <a:rPr lang="en-US" sz="2000" b="1" dirty="0">
                <a:solidFill>
                  <a:schemeClr val="accent4">
                    <a:lumMod val="75000"/>
                  </a:schemeClr>
                </a:solidFill>
                <a:hlinkClick r:id="rId3"/>
              </a:rPr>
              <a:t>http://ec.europa.eu/competition/state_aid/cases/234935/234935_1079057_10_1.pdf</a:t>
            </a:r>
            <a:r>
              <a:rPr lang="en-US" sz="2000" b="1" dirty="0">
                <a:solidFill>
                  <a:schemeClr val="accent4">
                    <a:lumMod val="75000"/>
                  </a:schemeClr>
                </a:solidFill>
              </a:rPr>
              <a:t> </a:t>
            </a:r>
          </a:p>
          <a:p>
            <a:pPr algn="just"/>
            <a:r>
              <a:rPr lang="en-US" sz="2000" b="1" dirty="0">
                <a:solidFill>
                  <a:schemeClr val="accent4">
                    <a:lumMod val="75000"/>
                  </a:schemeClr>
                </a:solidFill>
                <a:hlinkClick r:id="rId4"/>
              </a:rPr>
              <a:t>http://ec.europa.eu/competition/state_aid/cases/237314/237314_1142520_25_2.pdf</a:t>
            </a:r>
            <a:r>
              <a:rPr lang="en-US" sz="2000" b="1" dirty="0">
                <a:solidFill>
                  <a:schemeClr val="accent4">
                    <a:lumMod val="75000"/>
                  </a:schemeClr>
                </a:solidFill>
              </a:rPr>
              <a:t> </a:t>
            </a:r>
          </a:p>
        </p:txBody>
      </p:sp>
    </p:spTree>
    <p:extLst>
      <p:ext uri="{BB962C8B-B14F-4D97-AF65-F5344CB8AC3E}">
        <p14:creationId xmlns:p14="http://schemas.microsoft.com/office/powerpoint/2010/main" val="270223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1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Procedure of law setting in the EU</a:t>
            </a:r>
          </a:p>
          <a:p>
            <a:pPr algn="just"/>
            <a:r>
              <a:rPr lang="en-US" sz="2000" dirty="0">
                <a:solidFill>
                  <a:schemeClr val="accent4">
                    <a:lumMod val="75000"/>
                  </a:schemeClr>
                </a:solidFill>
              </a:rPr>
              <a:t>Article 289 TFEU </a:t>
            </a:r>
          </a:p>
          <a:p>
            <a:pPr algn="just"/>
            <a:r>
              <a:rPr lang="en-US" sz="2000" dirty="0">
                <a:solidFill>
                  <a:schemeClr val="accent4">
                    <a:lumMod val="75000"/>
                  </a:schemeClr>
                </a:solidFill>
              </a:rPr>
              <a:t>1. The ordinary legislative procedure shall consist in the joint adoption by the European Parliament and the Council of a regulation, directive or decision on a proposal from the Commission. This procedure is defined in Article 294.</a:t>
            </a:r>
          </a:p>
          <a:p>
            <a:pPr algn="just"/>
            <a:r>
              <a:rPr lang="en-US" sz="2000" dirty="0">
                <a:solidFill>
                  <a:schemeClr val="accent4">
                    <a:lumMod val="75000"/>
                  </a:schemeClr>
                </a:solidFill>
              </a:rPr>
              <a:t>2. In the specific cases provided for by the Treaties, the adoption of a regulation, directive or decision by the European Parliament with the participation of the Council, or by the latter with the participation of the European Parliament, shall constitute a special legislative procedure.</a:t>
            </a:r>
          </a:p>
          <a:p>
            <a:pPr algn="just"/>
            <a:r>
              <a:rPr lang="en-US" sz="2000" dirty="0">
                <a:solidFill>
                  <a:schemeClr val="accent4">
                    <a:lumMod val="75000"/>
                  </a:schemeClr>
                </a:solidFill>
              </a:rPr>
              <a:t>3. Legal acts adopted by legislative procedure shall constitute legislative acts.</a:t>
            </a:r>
          </a:p>
          <a:p>
            <a:pPr algn="just"/>
            <a:r>
              <a:rPr lang="en-US" sz="2000" dirty="0">
                <a:solidFill>
                  <a:schemeClr val="accent4">
                    <a:lumMod val="75000"/>
                  </a:schemeClr>
                </a:solidFill>
              </a:rPr>
              <a:t>4. In the specific cases provided for by the Treaties, legislative acts may be adopted on the initiative of a group of Member States or of the European Parliament, on a recommendation from the European Central Bank or at the request of the Court of Justice or the European Investment Bank.</a:t>
            </a:r>
            <a:endParaRPr lang="en-US" dirty="0">
              <a:solidFill>
                <a:schemeClr val="accent4">
                  <a:lumMod val="75000"/>
                </a:schemeClr>
              </a:solidFill>
            </a:endParaRPr>
          </a:p>
        </p:txBody>
      </p:sp>
    </p:spTree>
    <p:extLst>
      <p:ext uri="{BB962C8B-B14F-4D97-AF65-F5344CB8AC3E}">
        <p14:creationId xmlns:p14="http://schemas.microsoft.com/office/powerpoint/2010/main" val="1572715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Competences of the EU and the MS</a:t>
            </a:r>
          </a:p>
          <a:p>
            <a:pPr algn="just"/>
            <a:r>
              <a:rPr lang="en-US" sz="2000" b="1" u="sng" dirty="0">
                <a:solidFill>
                  <a:schemeClr val="accent4">
                    <a:lumMod val="75000"/>
                  </a:schemeClr>
                </a:solidFill>
              </a:rPr>
              <a:t>CATEGORIES AND AREAS OF UNION COMPETENCE</a:t>
            </a:r>
          </a:p>
          <a:p>
            <a:pPr algn="just"/>
            <a:r>
              <a:rPr lang="en-US" sz="2000" b="1" u="sng" dirty="0">
                <a:solidFill>
                  <a:schemeClr val="accent4">
                    <a:lumMod val="75000"/>
                  </a:schemeClr>
                </a:solidFill>
              </a:rPr>
              <a:t>Article 2 TFEU</a:t>
            </a:r>
          </a:p>
          <a:p>
            <a:pPr algn="just"/>
            <a:r>
              <a:rPr lang="en-US" sz="2000" dirty="0">
                <a:solidFill>
                  <a:schemeClr val="accent4">
                    <a:lumMod val="75000"/>
                  </a:schemeClr>
                </a:solidFill>
              </a:rPr>
              <a:t>1. When the Treaties confer on the Union exclusive competence in a specific area, only the Union may legislate and adopt legally binding acts, the Member States being able to do so themselves only if so empowered by the Union or for the implementation of Union acts.</a:t>
            </a:r>
          </a:p>
          <a:p>
            <a:pPr algn="just"/>
            <a:r>
              <a:rPr lang="en-US" sz="2000" dirty="0">
                <a:solidFill>
                  <a:schemeClr val="accent4">
                    <a:lumMod val="75000"/>
                  </a:schemeClr>
                </a:solidFill>
              </a:rPr>
              <a:t>2. When the Treaties confer on the Union a competence shared with the Member States in a specific area, the Union and the Member States may legislate and adopt legally binding acts in that area. The Member States shall exercise their competence to the extent that the Union has not exercised its competence. The Member States shall again exercise their competence to the extent that the Union has decided to cease exercising its competence.</a:t>
            </a:r>
          </a:p>
          <a:p>
            <a:pPr algn="just"/>
            <a:r>
              <a:rPr lang="en-US" sz="2000" dirty="0">
                <a:solidFill>
                  <a:schemeClr val="accent4">
                    <a:lumMod val="75000"/>
                  </a:schemeClr>
                </a:solidFill>
              </a:rPr>
              <a:t>3. The Member States shall coordinate their economic and employment policies within arrangements as determined by this Treaty, which the Union shall have competence to provide.</a:t>
            </a:r>
          </a:p>
          <a:p>
            <a:pPr algn="just"/>
            <a:r>
              <a:rPr lang="en-US" sz="2000" dirty="0">
                <a:solidFill>
                  <a:schemeClr val="accent4">
                    <a:lumMod val="75000"/>
                  </a:schemeClr>
                </a:solidFill>
              </a:rPr>
              <a:t>4. The Union shall have competence, in accordance with the provisions of the Treaty on European Union, to define and implement a common foreign and security policy, including the progressive framing of a common </a:t>
            </a:r>
            <a:r>
              <a:rPr lang="en-US" sz="2000" dirty="0" err="1">
                <a:solidFill>
                  <a:schemeClr val="accent4">
                    <a:lumMod val="75000"/>
                  </a:schemeClr>
                </a:solidFill>
              </a:rPr>
              <a:t>defence</a:t>
            </a:r>
            <a:r>
              <a:rPr lang="en-US" sz="2000" dirty="0">
                <a:solidFill>
                  <a:schemeClr val="accent4">
                    <a:lumMod val="75000"/>
                  </a:schemeClr>
                </a:solidFill>
              </a:rPr>
              <a:t> policy.</a:t>
            </a:r>
          </a:p>
          <a:p>
            <a:pPr algn="just"/>
            <a:r>
              <a:rPr lang="en-US" sz="2000" dirty="0">
                <a:solidFill>
                  <a:schemeClr val="accent4">
                    <a:lumMod val="75000"/>
                  </a:schemeClr>
                </a:solidFill>
              </a:rPr>
              <a:t>5. In certain areas and under the conditions laid down in the Treaties, the Union shall have competence to carry out actions to support, coordinate or supplement the actions of the Member States, without thereby superseding their competence in these areas.</a:t>
            </a:r>
          </a:p>
          <a:p>
            <a:pPr algn="just"/>
            <a:r>
              <a:rPr lang="en-US" sz="2000" dirty="0">
                <a:solidFill>
                  <a:schemeClr val="accent4">
                    <a:lumMod val="75000"/>
                  </a:schemeClr>
                </a:solidFill>
              </a:rPr>
              <a:t>Legally binding acts of the Union adopted on the basis of the provisions of the Treaties relating to these areas shall not entail </a:t>
            </a:r>
            <a:r>
              <a:rPr lang="en-US" sz="2000" dirty="0" err="1">
                <a:solidFill>
                  <a:schemeClr val="accent4">
                    <a:lumMod val="75000"/>
                  </a:schemeClr>
                </a:solidFill>
              </a:rPr>
              <a:t>harmonisation</a:t>
            </a:r>
            <a:r>
              <a:rPr lang="en-US" sz="2000" dirty="0">
                <a:solidFill>
                  <a:schemeClr val="accent4">
                    <a:lumMod val="75000"/>
                  </a:schemeClr>
                </a:solidFill>
              </a:rPr>
              <a:t> of Member States' laws or regulations.</a:t>
            </a:r>
          </a:p>
          <a:p>
            <a:pPr algn="just"/>
            <a:r>
              <a:rPr lang="en-US" sz="2000" dirty="0">
                <a:solidFill>
                  <a:schemeClr val="accent4">
                    <a:lumMod val="75000"/>
                  </a:schemeClr>
                </a:solidFill>
              </a:rPr>
              <a:t>6. The scope of and arrangements for exercising the Union's competences shall be determined by the provisions of the Treaties relating to each area.</a:t>
            </a:r>
          </a:p>
        </p:txBody>
      </p:sp>
    </p:spTree>
    <p:extLst>
      <p:ext uri="{BB962C8B-B14F-4D97-AF65-F5344CB8AC3E}">
        <p14:creationId xmlns:p14="http://schemas.microsoft.com/office/powerpoint/2010/main" val="704143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8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The Competences of the EU and the MS</a:t>
            </a:r>
          </a:p>
          <a:p>
            <a:pPr algn="just"/>
            <a:r>
              <a:rPr lang="en-US" sz="2000" b="1" dirty="0">
                <a:solidFill>
                  <a:schemeClr val="accent4">
                    <a:lumMod val="75000"/>
                  </a:schemeClr>
                </a:solidFill>
              </a:rPr>
              <a:t>Article 3 TFEU</a:t>
            </a:r>
          </a:p>
          <a:p>
            <a:pPr algn="just"/>
            <a:r>
              <a:rPr lang="en-US" sz="2000" b="1" dirty="0">
                <a:solidFill>
                  <a:schemeClr val="accent4">
                    <a:lumMod val="75000"/>
                  </a:schemeClr>
                </a:solidFill>
              </a:rPr>
              <a:t>1. The Union shall have exclusive competence in the following areas:</a:t>
            </a:r>
          </a:p>
          <a:p>
            <a:pPr algn="just"/>
            <a:r>
              <a:rPr lang="en-US" sz="2000" b="1" dirty="0">
                <a:solidFill>
                  <a:schemeClr val="accent4">
                    <a:lumMod val="75000"/>
                  </a:schemeClr>
                </a:solidFill>
              </a:rPr>
              <a:t>(a) customs union;</a:t>
            </a:r>
          </a:p>
          <a:p>
            <a:pPr algn="just"/>
            <a:r>
              <a:rPr lang="en-US" sz="2000" b="1" dirty="0">
                <a:solidFill>
                  <a:schemeClr val="accent4">
                    <a:lumMod val="75000"/>
                  </a:schemeClr>
                </a:solidFill>
              </a:rPr>
              <a:t>(b) the establishing of the competition rules necessary for the functioning of the internal market;</a:t>
            </a:r>
          </a:p>
          <a:p>
            <a:pPr algn="just"/>
            <a:r>
              <a:rPr lang="en-US" sz="2000" b="1" dirty="0">
                <a:solidFill>
                  <a:schemeClr val="accent4">
                    <a:lumMod val="75000"/>
                  </a:schemeClr>
                </a:solidFill>
              </a:rPr>
              <a:t>(c) monetary policy for the Member States whose currency is the euro;</a:t>
            </a:r>
          </a:p>
          <a:p>
            <a:pPr algn="just"/>
            <a:r>
              <a:rPr lang="en-US" sz="2000" b="1" dirty="0">
                <a:solidFill>
                  <a:schemeClr val="accent4">
                    <a:lumMod val="75000"/>
                  </a:schemeClr>
                </a:solidFill>
              </a:rPr>
              <a:t>(d) the conservation of marine biological resources under the common fisheries policy;</a:t>
            </a:r>
          </a:p>
          <a:p>
            <a:pPr algn="just"/>
            <a:r>
              <a:rPr lang="en-US" sz="2000" b="1" dirty="0">
                <a:solidFill>
                  <a:schemeClr val="accent4">
                    <a:lumMod val="75000"/>
                  </a:schemeClr>
                </a:solidFill>
              </a:rPr>
              <a:t>(e) common commercial policy.</a:t>
            </a:r>
          </a:p>
          <a:p>
            <a:pPr algn="just"/>
            <a:r>
              <a:rPr lang="en-US" sz="2000" b="1" dirty="0">
                <a:solidFill>
                  <a:schemeClr val="accent4">
                    <a:lumMod val="75000"/>
                  </a:schemeClr>
                </a:solidFill>
              </a:rPr>
              <a:t>2. The Union shall also have exclusive competence for the conclusion of an international agreement when its conclusion is provided for in a legislative act of the Union or is necessary to enable the Union to exercise its internal competence, or in so far as its conclusion may affect common rules or alter their scope.</a:t>
            </a:r>
          </a:p>
          <a:p>
            <a:pPr algn="just"/>
            <a:endParaRPr lang="en-US" sz="2000" b="1" dirty="0">
              <a:solidFill>
                <a:schemeClr val="accent4">
                  <a:lumMod val="75000"/>
                </a:schemeClr>
              </a:solidFill>
            </a:endParaRPr>
          </a:p>
        </p:txBody>
      </p:sp>
    </p:spTree>
    <p:extLst>
      <p:ext uri="{BB962C8B-B14F-4D97-AF65-F5344CB8AC3E}">
        <p14:creationId xmlns:p14="http://schemas.microsoft.com/office/powerpoint/2010/main" val="396670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fontScale="55000" lnSpcReduction="20000"/>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Article 4 TFEU</a:t>
            </a:r>
          </a:p>
          <a:p>
            <a:pPr algn="just"/>
            <a:r>
              <a:rPr lang="en-US" sz="2000" dirty="0">
                <a:solidFill>
                  <a:schemeClr val="accent4">
                    <a:lumMod val="75000"/>
                  </a:schemeClr>
                </a:solidFill>
              </a:rPr>
              <a:t>1. The Union shall share competence with the Member States where the Treaties confer on it a competence which does not relate to the areas referred to in Articles 3 and 6.</a:t>
            </a:r>
          </a:p>
          <a:p>
            <a:pPr algn="just"/>
            <a:r>
              <a:rPr lang="en-US" sz="2000" dirty="0">
                <a:solidFill>
                  <a:schemeClr val="accent4">
                    <a:lumMod val="75000"/>
                  </a:schemeClr>
                </a:solidFill>
              </a:rPr>
              <a:t>2. Shared competence between the Union and the Member States applies in the following principal areas:</a:t>
            </a:r>
          </a:p>
          <a:p>
            <a:pPr algn="just"/>
            <a:r>
              <a:rPr lang="en-US" sz="2000" dirty="0">
                <a:solidFill>
                  <a:schemeClr val="accent4">
                    <a:lumMod val="75000"/>
                  </a:schemeClr>
                </a:solidFill>
              </a:rPr>
              <a:t>(a) internal market;</a:t>
            </a:r>
          </a:p>
          <a:p>
            <a:pPr algn="just"/>
            <a:r>
              <a:rPr lang="en-US" sz="2000" dirty="0">
                <a:solidFill>
                  <a:schemeClr val="accent4">
                    <a:lumMod val="75000"/>
                  </a:schemeClr>
                </a:solidFill>
              </a:rPr>
              <a:t>(b) social policy, for the aspects defined in this Treaty;</a:t>
            </a:r>
          </a:p>
          <a:p>
            <a:pPr algn="just"/>
            <a:r>
              <a:rPr lang="en-US" sz="2000" dirty="0">
                <a:solidFill>
                  <a:schemeClr val="accent4">
                    <a:lumMod val="75000"/>
                  </a:schemeClr>
                </a:solidFill>
              </a:rPr>
              <a:t>(c) economic, social and territorial cohesion;</a:t>
            </a:r>
          </a:p>
          <a:p>
            <a:pPr algn="just"/>
            <a:r>
              <a:rPr lang="en-US" sz="2000" dirty="0">
                <a:solidFill>
                  <a:schemeClr val="accent4">
                    <a:lumMod val="75000"/>
                  </a:schemeClr>
                </a:solidFill>
              </a:rPr>
              <a:t>(d) agriculture and fisheries, excluding the conservation of marine biological resources;</a:t>
            </a:r>
          </a:p>
          <a:p>
            <a:pPr algn="just"/>
            <a:r>
              <a:rPr lang="en-US" sz="2000" dirty="0">
                <a:solidFill>
                  <a:schemeClr val="accent4">
                    <a:lumMod val="75000"/>
                  </a:schemeClr>
                </a:solidFill>
              </a:rPr>
              <a:t>(e) environment;</a:t>
            </a:r>
          </a:p>
          <a:p>
            <a:pPr algn="just"/>
            <a:r>
              <a:rPr lang="en-US" sz="2000" dirty="0">
                <a:solidFill>
                  <a:schemeClr val="accent4">
                    <a:lumMod val="75000"/>
                  </a:schemeClr>
                </a:solidFill>
              </a:rPr>
              <a:t>(f) consumer protection;</a:t>
            </a:r>
          </a:p>
          <a:p>
            <a:pPr algn="just"/>
            <a:r>
              <a:rPr lang="en-US" sz="2000" dirty="0">
                <a:solidFill>
                  <a:schemeClr val="accent4">
                    <a:lumMod val="75000"/>
                  </a:schemeClr>
                </a:solidFill>
              </a:rPr>
              <a:t>(g) transport;</a:t>
            </a:r>
          </a:p>
          <a:p>
            <a:pPr algn="just"/>
            <a:r>
              <a:rPr lang="en-US" sz="2000" dirty="0">
                <a:solidFill>
                  <a:schemeClr val="accent4">
                    <a:lumMod val="75000"/>
                  </a:schemeClr>
                </a:solidFill>
              </a:rPr>
              <a:t>(h) trans-European networks;</a:t>
            </a:r>
          </a:p>
          <a:p>
            <a:pPr algn="just"/>
            <a:r>
              <a:rPr lang="en-US" sz="2000" dirty="0">
                <a:solidFill>
                  <a:schemeClr val="accent4">
                    <a:lumMod val="75000"/>
                  </a:schemeClr>
                </a:solidFill>
              </a:rPr>
              <a:t>(</a:t>
            </a:r>
            <a:r>
              <a:rPr lang="en-US" sz="2000" dirty="0" err="1">
                <a:solidFill>
                  <a:schemeClr val="accent4">
                    <a:lumMod val="75000"/>
                  </a:schemeClr>
                </a:solidFill>
              </a:rPr>
              <a:t>i</a:t>
            </a:r>
            <a:r>
              <a:rPr lang="en-US" sz="2000" dirty="0">
                <a:solidFill>
                  <a:schemeClr val="accent4">
                    <a:lumMod val="75000"/>
                  </a:schemeClr>
                </a:solidFill>
              </a:rPr>
              <a:t>) energy;</a:t>
            </a:r>
          </a:p>
          <a:p>
            <a:pPr algn="just"/>
            <a:r>
              <a:rPr lang="en-US" sz="2000" dirty="0">
                <a:solidFill>
                  <a:schemeClr val="accent4">
                    <a:lumMod val="75000"/>
                  </a:schemeClr>
                </a:solidFill>
              </a:rPr>
              <a:t>(j) area of freedom, security and justice;</a:t>
            </a:r>
          </a:p>
          <a:p>
            <a:pPr algn="just"/>
            <a:r>
              <a:rPr lang="en-US" sz="2000" dirty="0">
                <a:solidFill>
                  <a:schemeClr val="accent4">
                    <a:lumMod val="75000"/>
                  </a:schemeClr>
                </a:solidFill>
              </a:rPr>
              <a:t>(k) common safety concerns in public health matters, for the aspects defined in this Treaty.</a:t>
            </a:r>
          </a:p>
          <a:p>
            <a:pPr algn="just"/>
            <a:r>
              <a:rPr lang="en-US" sz="2000" dirty="0">
                <a:solidFill>
                  <a:schemeClr val="accent4">
                    <a:lumMod val="75000"/>
                  </a:schemeClr>
                </a:solidFill>
              </a:rPr>
              <a:t>3. In the areas of research, technological development and space, the Union shall have competence to carry out activities, in particular to define and implement </a:t>
            </a:r>
            <a:r>
              <a:rPr lang="en-US" sz="2000" dirty="0" err="1">
                <a:solidFill>
                  <a:schemeClr val="accent4">
                    <a:lumMod val="75000"/>
                  </a:schemeClr>
                </a:solidFill>
              </a:rPr>
              <a:t>programmes</a:t>
            </a:r>
            <a:r>
              <a:rPr lang="en-US" sz="2000" dirty="0">
                <a:solidFill>
                  <a:schemeClr val="accent4">
                    <a:lumMod val="75000"/>
                  </a:schemeClr>
                </a:solidFill>
              </a:rPr>
              <a:t>; however, the exercise of that competence shall not result in Member States being prevented from exercising theirs.</a:t>
            </a:r>
          </a:p>
          <a:p>
            <a:pPr algn="just"/>
            <a:r>
              <a:rPr lang="en-US" sz="2000" dirty="0">
                <a:solidFill>
                  <a:schemeClr val="accent4">
                    <a:lumMod val="75000"/>
                  </a:schemeClr>
                </a:solidFill>
              </a:rPr>
              <a:t>4. In the areas of development cooperation and humanitarian aid, the Union shall have competence to carry out activities and conduct a common policy; however, the exercise of that competence shall not result in Member States being prevented from exercising theirs.</a:t>
            </a:r>
          </a:p>
        </p:txBody>
      </p:sp>
    </p:spTree>
    <p:extLst>
      <p:ext uri="{BB962C8B-B14F-4D97-AF65-F5344CB8AC3E}">
        <p14:creationId xmlns:p14="http://schemas.microsoft.com/office/powerpoint/2010/main" val="47213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10241599" y="387794"/>
            <a:ext cx="1652835" cy="80805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466490" y="-227249"/>
            <a:ext cx="10208342" cy="1476666"/>
          </a:xfrm>
        </p:spPr>
        <p:txBody>
          <a:bodyPr>
            <a:normAutofit/>
          </a:bodyPr>
          <a:lstStyle/>
          <a:p>
            <a:pPr algn="just"/>
            <a:r>
              <a:rPr lang="en-US" sz="2400" b="1" u="sng" dirty="0">
                <a:solidFill>
                  <a:schemeClr val="accent4">
                    <a:lumMod val="75000"/>
                  </a:schemeClr>
                </a:solidFill>
              </a:rPr>
              <a:t>Miklós Szirbik, Public Law of the European Union</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pPr algn="just"/>
            <a:endParaRPr lang="en-US" dirty="0">
              <a:solidFill>
                <a:schemeClr val="accent4">
                  <a:lumMod val="75000"/>
                </a:schemeClr>
              </a:solidFill>
            </a:endParaRPr>
          </a:p>
        </p:txBody>
      </p:sp>
      <p:pic>
        <p:nvPicPr>
          <p:cNvPr id="4" name="Picture 3">
            <a:extLst>
              <a:ext uri="{FF2B5EF4-FFF2-40B4-BE49-F238E27FC236}">
                <a16:creationId xmlns:a16="http://schemas.microsoft.com/office/drawing/2014/main" id="{0B71E28E-71EA-4CDE-B1E4-776013263ABD}"/>
              </a:ext>
            </a:extLst>
          </p:cNvPr>
          <p:cNvPicPr>
            <a:picLocks noChangeAspect="1"/>
          </p:cNvPicPr>
          <p:nvPr/>
        </p:nvPicPr>
        <p:blipFill>
          <a:blip r:embed="rId3"/>
          <a:stretch>
            <a:fillRect/>
          </a:stretch>
        </p:blipFill>
        <p:spPr>
          <a:xfrm>
            <a:off x="5819468" y="2521974"/>
            <a:ext cx="5529416" cy="3686277"/>
          </a:xfrm>
          <a:prstGeom prst="rect">
            <a:avLst/>
          </a:prstGeom>
        </p:spPr>
      </p:pic>
      <p:sp>
        <p:nvSpPr>
          <p:cNvPr id="6" name="TextBox 5">
            <a:extLst>
              <a:ext uri="{FF2B5EF4-FFF2-40B4-BE49-F238E27FC236}">
                <a16:creationId xmlns:a16="http://schemas.microsoft.com/office/drawing/2014/main" id="{66C8EABF-207D-4944-B057-4E998DE7F55E}"/>
              </a:ext>
            </a:extLst>
          </p:cNvPr>
          <p:cNvSpPr txBox="1"/>
          <p:nvPr/>
        </p:nvSpPr>
        <p:spPr>
          <a:xfrm>
            <a:off x="1548581" y="1585452"/>
            <a:ext cx="8878529" cy="369332"/>
          </a:xfrm>
          <a:prstGeom prst="rect">
            <a:avLst/>
          </a:prstGeom>
          <a:noFill/>
        </p:spPr>
        <p:txBody>
          <a:bodyPr wrap="square" rtlCol="0">
            <a:spAutoFit/>
          </a:bodyPr>
          <a:lstStyle/>
          <a:p>
            <a:r>
              <a:rPr lang="en-US" b="1" dirty="0"/>
              <a:t>The European Parliament</a:t>
            </a:r>
          </a:p>
        </p:txBody>
      </p:sp>
    </p:spTree>
    <p:extLst>
      <p:ext uri="{BB962C8B-B14F-4D97-AF65-F5344CB8AC3E}">
        <p14:creationId xmlns:p14="http://schemas.microsoft.com/office/powerpoint/2010/main" val="2552072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0038" y="2230437"/>
            <a:ext cx="10299940" cy="4434906"/>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History of EP</a:t>
            </a:r>
          </a:p>
          <a:p>
            <a:pPr algn="just"/>
            <a:r>
              <a:rPr lang="en-US" sz="2000" b="1" dirty="0">
                <a:solidFill>
                  <a:schemeClr val="accent4">
                    <a:lumMod val="75000"/>
                  </a:schemeClr>
                </a:solidFill>
              </a:rPr>
              <a:t>1952-1957: Consultative Assembly</a:t>
            </a:r>
          </a:p>
          <a:p>
            <a:pPr algn="just"/>
            <a:r>
              <a:rPr lang="en-US" sz="2000" b="1" dirty="0">
                <a:solidFill>
                  <a:schemeClr val="accent4">
                    <a:lumMod val="75000"/>
                  </a:schemeClr>
                </a:solidFill>
              </a:rPr>
              <a:t>Its members were elected by the national parliaments of the MS. As indicated in the name, it had to be heard by the Council while </a:t>
            </a:r>
            <a:r>
              <a:rPr lang="en-US" sz="2000" b="1" dirty="0" err="1">
                <a:solidFill>
                  <a:schemeClr val="accent4">
                    <a:lumMod val="75000"/>
                  </a:schemeClr>
                </a:solidFill>
              </a:rPr>
              <a:t>lawsetting</a:t>
            </a:r>
            <a:r>
              <a:rPr lang="en-US" sz="2000" b="1" dirty="0">
                <a:solidFill>
                  <a:schemeClr val="accent4">
                    <a:lumMod val="75000"/>
                  </a:schemeClr>
                </a:solidFill>
              </a:rPr>
              <a:t> but it did not create the itself the European legal sources. </a:t>
            </a:r>
          </a:p>
          <a:p>
            <a:pPr algn="just"/>
            <a:endParaRPr lang="en-US" sz="2000" b="1" dirty="0">
              <a:solidFill>
                <a:schemeClr val="accent4">
                  <a:lumMod val="75000"/>
                </a:schemeClr>
              </a:solidFill>
            </a:endParaRPr>
          </a:p>
          <a:p>
            <a:pPr algn="just"/>
            <a:r>
              <a:rPr lang="en-US" sz="2000" b="1" dirty="0">
                <a:solidFill>
                  <a:schemeClr val="accent4">
                    <a:lumMod val="75000"/>
                  </a:schemeClr>
                </a:solidFill>
              </a:rPr>
              <a:t>In 1979 shortly after the 1957 Treaties the EP was elected directly for the first time and it broadened its importance continuously. Today it is a co-legislative organ. </a:t>
            </a:r>
          </a:p>
          <a:p>
            <a:pPr algn="just"/>
            <a:endParaRPr lang="en-US" sz="2000" b="1" u="sng" dirty="0">
              <a:solidFill>
                <a:schemeClr val="accent4">
                  <a:lumMod val="75000"/>
                </a:schemeClr>
              </a:solidFill>
            </a:endParaRPr>
          </a:p>
          <a:p>
            <a:pPr algn="just"/>
            <a:endParaRPr lang="en-US" sz="2000" dirty="0">
              <a:solidFill>
                <a:schemeClr val="accent4">
                  <a:lumMod val="75000"/>
                </a:schemeClr>
              </a:solidFill>
            </a:endParaRPr>
          </a:p>
        </p:txBody>
      </p:sp>
    </p:spTree>
    <p:extLst>
      <p:ext uri="{BB962C8B-B14F-4D97-AF65-F5344CB8AC3E}">
        <p14:creationId xmlns:p14="http://schemas.microsoft.com/office/powerpoint/2010/main" val="52480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r>
              <a:rPr lang="en-US" b="1" dirty="0">
                <a:solidFill>
                  <a:schemeClr val="accent4">
                    <a:lumMod val="75000"/>
                  </a:schemeClr>
                </a:solidFill>
              </a:rPr>
              <a:t>EPP since July 2019: David-Maria </a:t>
            </a:r>
            <a:r>
              <a:rPr lang="en-US" b="1" dirty="0" err="1">
                <a:solidFill>
                  <a:schemeClr val="accent4">
                    <a:lumMod val="75000"/>
                  </a:schemeClr>
                </a:solidFill>
              </a:rPr>
              <a:t>Sassoli</a:t>
            </a:r>
            <a:r>
              <a:rPr lang="en-US" b="1" dirty="0">
                <a:solidFill>
                  <a:schemeClr val="accent4">
                    <a:lumMod val="75000"/>
                  </a:schemeClr>
                </a:solidFill>
              </a:rPr>
              <a:t>  </a:t>
            </a:r>
          </a:p>
        </p:txBody>
      </p:sp>
      <p:pic>
        <p:nvPicPr>
          <p:cNvPr id="6" name="Picture 5">
            <a:extLst>
              <a:ext uri="{FF2B5EF4-FFF2-40B4-BE49-F238E27FC236}">
                <a16:creationId xmlns:a16="http://schemas.microsoft.com/office/drawing/2014/main" id="{855290C2-94D6-472C-A751-77ED684351DC}"/>
              </a:ext>
            </a:extLst>
          </p:cNvPr>
          <p:cNvPicPr>
            <a:picLocks noChangeAspect="1"/>
          </p:cNvPicPr>
          <p:nvPr/>
        </p:nvPicPr>
        <p:blipFill>
          <a:blip r:embed="rId3"/>
          <a:stretch>
            <a:fillRect/>
          </a:stretch>
        </p:blipFill>
        <p:spPr>
          <a:xfrm flipH="1">
            <a:off x="8134350" y="2641165"/>
            <a:ext cx="2610834" cy="3592947"/>
          </a:xfrm>
          <a:prstGeom prst="rect">
            <a:avLst/>
          </a:prstGeom>
        </p:spPr>
      </p:pic>
    </p:spTree>
    <p:extLst>
      <p:ext uri="{BB962C8B-B14F-4D97-AF65-F5344CB8AC3E}">
        <p14:creationId xmlns:p14="http://schemas.microsoft.com/office/powerpoint/2010/main" val="511103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2333167"/>
          </a:xfrm>
        </p:spPr>
        <p:txBody>
          <a:bodyPr>
            <a:normAutofit fontScale="70000" lnSpcReduction="20000"/>
          </a:bodyPr>
          <a:lstStyle/>
          <a:p>
            <a:r>
              <a:rPr lang="en-US" b="1" u="sng" dirty="0">
                <a:solidFill>
                  <a:schemeClr val="accent4">
                    <a:lumMod val="75000"/>
                  </a:schemeClr>
                </a:solidFill>
              </a:rPr>
              <a:t>Legislation in the EU</a:t>
            </a:r>
          </a:p>
          <a:p>
            <a:pPr algn="just"/>
            <a:r>
              <a:rPr lang="en-US" b="1" dirty="0">
                <a:solidFill>
                  <a:schemeClr val="accent4">
                    <a:lumMod val="75000"/>
                  </a:schemeClr>
                </a:solidFill>
              </a:rPr>
              <a:t>RELEVANCE of EU law-setting</a:t>
            </a:r>
          </a:p>
          <a:p>
            <a:pPr algn="just"/>
            <a:r>
              <a:rPr lang="en-US" b="1" dirty="0">
                <a:solidFill>
                  <a:schemeClr val="accent4">
                    <a:lumMod val="75000"/>
                  </a:schemeClr>
                </a:solidFill>
              </a:rPr>
              <a:t>The largest Economy in the world, close to 500 Mio citizens:</a:t>
            </a:r>
          </a:p>
          <a:p>
            <a:pPr algn="just"/>
            <a:r>
              <a:rPr lang="en-US" dirty="0">
                <a:solidFill>
                  <a:schemeClr val="accent4">
                    <a:lumMod val="75000"/>
                  </a:schemeClr>
                </a:solidFill>
              </a:rPr>
              <a:t>During the 7th legislature (2009-2014) the Commission presented 584 proposals falling under the co-decision/legislative ordinary procedure, up from 508 during the 6th legislature (2004-2009) and 432 during the 5th legislature (1999-2004). </a:t>
            </a:r>
          </a:p>
          <a:p>
            <a:pPr algn="just"/>
            <a:r>
              <a:rPr lang="en-US" dirty="0">
                <a:solidFill>
                  <a:schemeClr val="accent4">
                    <a:lumMod val="75000"/>
                  </a:schemeClr>
                </a:solidFill>
              </a:rPr>
              <a:t>During the 7th legislature, proposals for the co-decision/ordinary legislative procedure amounted to 89% of all 658 legislative proposals from the Commission, compared to 49% during the 6th legislation (out of 1041 proposals), 42% during the 5th legislation (out of 1028 proposals) and 21% during the 4th legislation (1994-1999). </a:t>
            </a:r>
          </a:p>
        </p:txBody>
      </p:sp>
    </p:spTree>
    <p:extLst>
      <p:ext uri="{BB962C8B-B14F-4D97-AF65-F5344CB8AC3E}">
        <p14:creationId xmlns:p14="http://schemas.microsoft.com/office/powerpoint/2010/main" val="2538871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4282506"/>
          </a:xfrm>
        </p:spPr>
        <p:txBody>
          <a:bodyPr>
            <a:normAutofit/>
          </a:bodyPr>
          <a:lstStyle/>
          <a:p>
            <a:r>
              <a:rPr lang="en-US" b="1" u="sng" dirty="0">
                <a:solidFill>
                  <a:schemeClr val="accent4">
                    <a:lumMod val="75000"/>
                  </a:schemeClr>
                </a:solidFill>
              </a:rPr>
              <a:t>Legislation in the EU</a:t>
            </a:r>
          </a:p>
          <a:p>
            <a:r>
              <a:rPr lang="en-US" dirty="0">
                <a:solidFill>
                  <a:schemeClr val="accent4">
                    <a:lumMod val="75000"/>
                  </a:schemeClr>
                </a:solidFill>
              </a:rPr>
              <a:t>Forms of EU law-setting</a:t>
            </a:r>
          </a:p>
          <a:p>
            <a:pPr algn="just"/>
            <a:r>
              <a:rPr lang="en-US" dirty="0">
                <a:solidFill>
                  <a:schemeClr val="accent4">
                    <a:lumMod val="75000"/>
                  </a:schemeClr>
                </a:solidFill>
              </a:rPr>
              <a:t>In the adoption of legislative acts, a distinction is made between the </a:t>
            </a:r>
            <a:r>
              <a:rPr lang="en-US" b="1" dirty="0">
                <a:solidFill>
                  <a:schemeClr val="accent4">
                    <a:lumMod val="75000"/>
                  </a:schemeClr>
                </a:solidFill>
              </a:rPr>
              <a:t>ordinary legislative procedure (</a:t>
            </a:r>
            <a:r>
              <a:rPr lang="en-US" b="1" dirty="0" err="1">
                <a:solidFill>
                  <a:schemeClr val="accent4">
                    <a:lumMod val="75000"/>
                  </a:schemeClr>
                </a:solidFill>
              </a:rPr>
              <a:t>codecision</a:t>
            </a:r>
            <a:r>
              <a:rPr lang="en-US" b="1" dirty="0">
                <a:solidFill>
                  <a:schemeClr val="accent4">
                    <a:lumMod val="75000"/>
                  </a:schemeClr>
                </a:solidFill>
              </a:rPr>
              <a:t>), </a:t>
            </a:r>
            <a:r>
              <a:rPr lang="en-US" dirty="0">
                <a:solidFill>
                  <a:schemeClr val="accent4">
                    <a:lumMod val="75000"/>
                  </a:schemeClr>
                </a:solidFill>
              </a:rPr>
              <a:t>which puts Parliament on an equal footing with the Council, and the special legislative procedures, which apply only in specific cases where Parliament has only a consultative role.</a:t>
            </a:r>
          </a:p>
          <a:p>
            <a:pPr algn="just"/>
            <a:r>
              <a:rPr lang="en-US" dirty="0">
                <a:solidFill>
                  <a:schemeClr val="accent4">
                    <a:lumMod val="75000"/>
                  </a:schemeClr>
                </a:solidFill>
              </a:rPr>
              <a:t>On certain questions (e.g. taxation) the European Parliament gives only an advisory opinion (the ‘</a:t>
            </a:r>
            <a:r>
              <a:rPr lang="en-US" b="1" dirty="0">
                <a:solidFill>
                  <a:schemeClr val="accent4">
                    <a:lumMod val="75000"/>
                  </a:schemeClr>
                </a:solidFill>
              </a:rPr>
              <a:t>consultation procedure</a:t>
            </a:r>
            <a:r>
              <a:rPr lang="en-US" dirty="0">
                <a:solidFill>
                  <a:schemeClr val="accent4">
                    <a:lumMod val="75000"/>
                  </a:schemeClr>
                </a:solidFill>
              </a:rPr>
              <a:t>’). In some cases the Treaty provides that consultation is obligatory, being required by the legal base, and the proposal cannot acquire the force of law unless Parliament has delivered an opinion. In this case the Council is not empowered to take a decision alone.</a:t>
            </a:r>
          </a:p>
        </p:txBody>
      </p:sp>
    </p:spTree>
    <p:extLst>
      <p:ext uri="{BB962C8B-B14F-4D97-AF65-F5344CB8AC3E}">
        <p14:creationId xmlns:p14="http://schemas.microsoft.com/office/powerpoint/2010/main" val="330392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633268" y="2762400"/>
            <a:ext cx="9144000" cy="2333167"/>
          </a:xfrm>
        </p:spPr>
        <p:txBody>
          <a:bodyPr>
            <a:normAutofit/>
          </a:bodyPr>
          <a:lstStyle/>
          <a:p>
            <a:pPr algn="just"/>
            <a:r>
              <a:rPr lang="en-US" b="1" i="1" u="sng" dirty="0">
                <a:solidFill>
                  <a:schemeClr val="accent4">
                    <a:lumMod val="75000"/>
                  </a:schemeClr>
                </a:solidFill>
              </a:rPr>
              <a:t>AGENDA</a:t>
            </a:r>
          </a:p>
          <a:p>
            <a:pPr marL="457200" indent="-457200" algn="just">
              <a:buAutoNum type="arabicPeriod"/>
            </a:pPr>
            <a:r>
              <a:rPr lang="en-US" dirty="0">
                <a:solidFill>
                  <a:schemeClr val="accent4">
                    <a:lumMod val="75000"/>
                  </a:schemeClr>
                </a:solidFill>
              </a:rPr>
              <a:t>Introduction into legal systems of the EU</a:t>
            </a:r>
          </a:p>
          <a:p>
            <a:pPr marL="457200" indent="-457200" algn="just">
              <a:buAutoNum type="arabicPeriod"/>
            </a:pPr>
            <a:r>
              <a:rPr lang="en-US" dirty="0">
                <a:solidFill>
                  <a:schemeClr val="accent4">
                    <a:lumMod val="75000"/>
                  </a:schemeClr>
                </a:solidFill>
              </a:rPr>
              <a:t>The EU Parliament</a:t>
            </a:r>
          </a:p>
          <a:p>
            <a:pPr marL="457200" indent="-457200" algn="just">
              <a:buAutoNum type="arabicPeriod"/>
            </a:pPr>
            <a:r>
              <a:rPr lang="en-US" dirty="0">
                <a:solidFill>
                  <a:schemeClr val="accent4">
                    <a:lumMod val="75000"/>
                  </a:schemeClr>
                </a:solidFill>
              </a:rPr>
              <a:t>Rulings of the EU Court of Justice related to the EP</a:t>
            </a: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4237373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4282506"/>
          </a:xfrm>
        </p:spPr>
        <p:txBody>
          <a:bodyPr>
            <a:normAutofit fontScale="85000" lnSpcReduction="20000"/>
          </a:bodyPr>
          <a:lstStyle/>
          <a:p>
            <a:r>
              <a:rPr lang="en-US" b="1" u="sng" dirty="0">
                <a:solidFill>
                  <a:schemeClr val="accent4">
                    <a:lumMod val="75000"/>
                  </a:schemeClr>
                </a:solidFill>
              </a:rPr>
              <a:t>Legislation in the EU</a:t>
            </a:r>
          </a:p>
          <a:p>
            <a:pPr algn="just"/>
            <a:r>
              <a:rPr lang="en-US" b="1" dirty="0">
                <a:solidFill>
                  <a:schemeClr val="accent4">
                    <a:lumMod val="75000"/>
                  </a:schemeClr>
                </a:solidFill>
              </a:rPr>
              <a:t>Consultation </a:t>
            </a:r>
          </a:p>
          <a:p>
            <a:pPr algn="just"/>
            <a:r>
              <a:rPr lang="en-US" dirty="0">
                <a:solidFill>
                  <a:schemeClr val="accent4">
                    <a:lumMod val="75000"/>
                  </a:schemeClr>
                </a:solidFill>
              </a:rPr>
              <a:t>The European Parliament may approve or reject a legislative proposal, or propose amendments to it. The Council is not legally obliged to take account of Parliament’s opinion but in line with the case-law of the Court of Justice, it must not take a decision without having received it.</a:t>
            </a:r>
          </a:p>
          <a:p>
            <a:pPr algn="just"/>
            <a:r>
              <a:rPr lang="en-US" dirty="0">
                <a:solidFill>
                  <a:schemeClr val="accent4">
                    <a:lumMod val="75000"/>
                  </a:schemeClr>
                </a:solidFill>
              </a:rPr>
              <a:t>In the beginning, the 1957 Treaty of Rome gave Parliament an advisory role in the legislative process; the Commission proposed and the Council adopted legislation.</a:t>
            </a:r>
          </a:p>
          <a:p>
            <a:pPr algn="just"/>
            <a:r>
              <a:rPr lang="en-US" dirty="0">
                <a:solidFill>
                  <a:schemeClr val="accent4">
                    <a:lumMod val="75000"/>
                  </a:schemeClr>
                </a:solidFill>
              </a:rPr>
              <a:t>The Single European Act (1986) and the Maastricht, Amsterdam, Nice and Lisbon Treaties successively extended Parliament’s prerogatives. It can now co-legislate on equal footing with the Council in a vast majority of areas (see Ordinary legislative procedure) and consultation became a special legislative procedure (or even a non-legislative procedure) used in a limited number of cases.</a:t>
            </a:r>
          </a:p>
          <a:p>
            <a:pPr algn="just"/>
            <a:r>
              <a:rPr lang="en-US" dirty="0">
                <a:solidFill>
                  <a:schemeClr val="accent4">
                    <a:lumMod val="75000"/>
                  </a:schemeClr>
                </a:solidFill>
              </a:rPr>
              <a:t>This procedure is now applicable in a limited number of legislative areas, such as internal market exemptions and competition law. Parliament´s consultation is also required, as a non-legislative procedure, where international agreements are being adopted under the Common Foreign and Security Policy (</a:t>
            </a:r>
            <a:r>
              <a:rPr lang="en-US" dirty="0" err="1">
                <a:solidFill>
                  <a:schemeClr val="accent4">
                    <a:lumMod val="75000"/>
                  </a:schemeClr>
                </a:solidFill>
              </a:rPr>
              <a:t>CFSP</a:t>
            </a:r>
            <a:r>
              <a:rPr lang="en-US" dirty="0">
                <a:solidFill>
                  <a:schemeClr val="accent4">
                    <a:lumMod val="75000"/>
                  </a:schemeClr>
                </a:solidFill>
              </a:rPr>
              <a:t>).</a:t>
            </a:r>
          </a:p>
        </p:txBody>
      </p:sp>
    </p:spTree>
    <p:extLst>
      <p:ext uri="{BB962C8B-B14F-4D97-AF65-F5344CB8AC3E}">
        <p14:creationId xmlns:p14="http://schemas.microsoft.com/office/powerpoint/2010/main" val="282704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4167487"/>
          </a:xfrm>
        </p:spPr>
        <p:txBody>
          <a:bodyPr>
            <a:normAutofit/>
          </a:bodyPr>
          <a:lstStyle/>
          <a:p>
            <a:r>
              <a:rPr lang="en-US" b="1" u="sng" dirty="0">
                <a:solidFill>
                  <a:schemeClr val="accent4">
                    <a:lumMod val="75000"/>
                  </a:schemeClr>
                </a:solidFill>
              </a:rPr>
              <a:t>Legislation in the EU</a:t>
            </a:r>
          </a:p>
          <a:p>
            <a:r>
              <a:rPr lang="en-US" dirty="0">
                <a:solidFill>
                  <a:schemeClr val="accent4">
                    <a:lumMod val="75000"/>
                  </a:schemeClr>
                </a:solidFill>
              </a:rPr>
              <a:t> Ordinary legislative procedure</a:t>
            </a:r>
          </a:p>
          <a:p>
            <a:r>
              <a:rPr lang="en-US" dirty="0">
                <a:solidFill>
                  <a:schemeClr val="accent4">
                    <a:lumMod val="75000"/>
                  </a:schemeClr>
                </a:solidFill>
              </a:rPr>
              <a:t>Art. 294 </a:t>
            </a:r>
            <a:r>
              <a:rPr lang="en-US" dirty="0" err="1">
                <a:solidFill>
                  <a:schemeClr val="accent4">
                    <a:lumMod val="75000"/>
                  </a:schemeClr>
                </a:solidFill>
              </a:rPr>
              <a:t>TFEU</a:t>
            </a:r>
            <a:endParaRPr lang="en-US" dirty="0">
              <a:solidFill>
                <a:schemeClr val="accent4">
                  <a:lumMod val="75000"/>
                </a:schemeClr>
              </a:solidFill>
            </a:endParaRPr>
          </a:p>
          <a:p>
            <a:r>
              <a:rPr lang="en-US" dirty="0">
                <a:solidFill>
                  <a:schemeClr val="accent4">
                    <a:lumMod val="75000"/>
                  </a:schemeClr>
                </a:solidFill>
              </a:rPr>
              <a:t>1. Where reference is made in the Treaties to the ordinary legislative procedure for the adoption of an </a:t>
            </a:r>
            <a:r>
              <a:rPr lang="en-US" dirty="0">
                <a:solidFill>
                  <a:schemeClr val="accent4">
                    <a:lumMod val="75000"/>
                  </a:schemeClr>
                </a:solidFill>
                <a:highlight>
                  <a:srgbClr val="FFFF00"/>
                </a:highlight>
              </a:rPr>
              <a:t>act</a:t>
            </a:r>
            <a:r>
              <a:rPr lang="en-US" dirty="0">
                <a:solidFill>
                  <a:schemeClr val="accent4">
                    <a:lumMod val="75000"/>
                  </a:schemeClr>
                </a:solidFill>
              </a:rPr>
              <a:t>, the following procedure shall apply.</a:t>
            </a:r>
          </a:p>
          <a:p>
            <a:r>
              <a:rPr lang="en-US" dirty="0">
                <a:solidFill>
                  <a:schemeClr val="accent4">
                    <a:lumMod val="75000"/>
                  </a:schemeClr>
                </a:solidFill>
              </a:rPr>
              <a:t>2. The Commission shall submit a proposal to the </a:t>
            </a:r>
            <a:r>
              <a:rPr lang="en-US" b="1" dirty="0">
                <a:solidFill>
                  <a:schemeClr val="accent4">
                    <a:lumMod val="75000"/>
                  </a:schemeClr>
                </a:solidFill>
              </a:rPr>
              <a:t>European Parliament and the Council.</a:t>
            </a:r>
          </a:p>
          <a:p>
            <a:endParaRPr lang="en-US" b="1" dirty="0">
              <a:solidFill>
                <a:schemeClr val="accent4">
                  <a:lumMod val="75000"/>
                </a:schemeClr>
              </a:solidFill>
            </a:endParaRPr>
          </a:p>
          <a:p>
            <a:r>
              <a:rPr lang="en-US" b="1" dirty="0">
                <a:solidFill>
                  <a:schemeClr val="accent4">
                    <a:lumMod val="75000"/>
                  </a:schemeClr>
                </a:solidFill>
              </a:rPr>
              <a:t>Question: what does the term “act” cover in Art. 294 paragraph 1? Support your answer with a relevant Article of the </a:t>
            </a:r>
            <a:r>
              <a:rPr lang="en-US" b="1" dirty="0" err="1">
                <a:solidFill>
                  <a:schemeClr val="accent4">
                    <a:lumMod val="75000"/>
                  </a:schemeClr>
                </a:solidFill>
              </a:rPr>
              <a:t>TFEU</a:t>
            </a:r>
            <a:r>
              <a:rPr lang="en-US" b="1" dirty="0">
                <a:solidFill>
                  <a:schemeClr val="accent4">
                    <a:lumMod val="75000"/>
                  </a:schemeClr>
                </a:solidFill>
              </a:rPr>
              <a:t> discussed in earlier classes!</a:t>
            </a:r>
          </a:p>
          <a:p>
            <a:endParaRPr lang="en-US" dirty="0">
              <a:solidFill>
                <a:schemeClr val="accent4">
                  <a:lumMod val="75000"/>
                </a:schemeClr>
              </a:solidFill>
            </a:endParaRPr>
          </a:p>
          <a:p>
            <a:pPr algn="just"/>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511174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fontScale="92500" lnSpcReduction="20000"/>
          </a:bodyPr>
          <a:lstStyle/>
          <a:p>
            <a:r>
              <a:rPr lang="en-US" b="1" u="sng" dirty="0">
                <a:solidFill>
                  <a:schemeClr val="accent4">
                    <a:lumMod val="75000"/>
                  </a:schemeClr>
                </a:solidFill>
              </a:rPr>
              <a:t>Legislation in the EU</a:t>
            </a:r>
          </a:p>
          <a:p>
            <a:r>
              <a:rPr lang="en-US" dirty="0">
                <a:solidFill>
                  <a:schemeClr val="accent4">
                    <a:lumMod val="75000"/>
                  </a:schemeClr>
                </a:solidFill>
              </a:rPr>
              <a:t> Ordinary legislative procedure</a:t>
            </a:r>
          </a:p>
          <a:p>
            <a:r>
              <a:rPr lang="en-US" dirty="0">
                <a:solidFill>
                  <a:schemeClr val="accent4">
                    <a:lumMod val="75000"/>
                  </a:schemeClr>
                </a:solidFill>
              </a:rPr>
              <a:t>Art. 294 </a:t>
            </a:r>
            <a:r>
              <a:rPr lang="en-US" dirty="0" err="1">
                <a:solidFill>
                  <a:schemeClr val="accent4">
                    <a:lumMod val="75000"/>
                  </a:schemeClr>
                </a:solidFill>
              </a:rPr>
              <a:t>TFEU</a:t>
            </a:r>
            <a:endParaRPr lang="en-US" dirty="0">
              <a:solidFill>
                <a:schemeClr val="accent4">
                  <a:lumMod val="75000"/>
                </a:schemeClr>
              </a:solidFill>
            </a:endParaRPr>
          </a:p>
          <a:p>
            <a:endParaRPr lang="en-US" b="1" u="sng" dirty="0">
              <a:solidFill>
                <a:schemeClr val="accent4">
                  <a:lumMod val="75000"/>
                </a:schemeClr>
              </a:solidFill>
            </a:endParaRPr>
          </a:p>
          <a:p>
            <a:r>
              <a:rPr lang="en-US" b="1" u="sng" dirty="0">
                <a:solidFill>
                  <a:schemeClr val="accent4">
                    <a:lumMod val="75000"/>
                  </a:schemeClr>
                </a:solidFill>
              </a:rPr>
              <a:t>“First reading” according to paragraphs 3-6 of Art. 294 </a:t>
            </a:r>
            <a:r>
              <a:rPr lang="en-US" b="1" u="sng" dirty="0" err="1">
                <a:solidFill>
                  <a:schemeClr val="accent4">
                    <a:lumMod val="75000"/>
                  </a:schemeClr>
                </a:solidFill>
              </a:rPr>
              <a:t>TFEU</a:t>
            </a:r>
            <a:endParaRPr lang="en-US" b="1" u="sng" dirty="0">
              <a:solidFill>
                <a:schemeClr val="accent4">
                  <a:lumMod val="75000"/>
                </a:schemeClr>
              </a:solidFill>
            </a:endParaRPr>
          </a:p>
          <a:p>
            <a:pPr algn="l"/>
            <a:r>
              <a:rPr lang="en-US" dirty="0">
                <a:solidFill>
                  <a:schemeClr val="accent4">
                    <a:lumMod val="75000"/>
                  </a:schemeClr>
                </a:solidFill>
              </a:rPr>
              <a:t>3. The European Parliament shall adopt its position at first reading and communicate it to the Council.</a:t>
            </a:r>
          </a:p>
          <a:p>
            <a:pPr algn="l"/>
            <a:r>
              <a:rPr lang="en-US" dirty="0">
                <a:solidFill>
                  <a:schemeClr val="accent4">
                    <a:lumMod val="75000"/>
                  </a:schemeClr>
                </a:solidFill>
              </a:rPr>
              <a:t>4. If the Council approves the European Parliament's position, the act concerned shall be adopted in the wording which corresponds to the position of the European Parliament.</a:t>
            </a:r>
          </a:p>
          <a:p>
            <a:pPr algn="l"/>
            <a:r>
              <a:rPr lang="en-US" dirty="0">
                <a:solidFill>
                  <a:schemeClr val="accent4">
                    <a:lumMod val="75000"/>
                  </a:schemeClr>
                </a:solidFill>
              </a:rPr>
              <a:t>5. If the Council does not approve the European Parliament's position, it shall adopt its position at first reading and communicate it to the European Parliament.</a:t>
            </a:r>
          </a:p>
          <a:p>
            <a:pPr algn="l"/>
            <a:r>
              <a:rPr lang="en-US" dirty="0">
                <a:solidFill>
                  <a:schemeClr val="accent4">
                    <a:lumMod val="75000"/>
                  </a:schemeClr>
                </a:solidFill>
              </a:rPr>
              <a:t>6. The Council shall inform the European Parliament fully of the reasons which led it to adopt its position at first reading. The Commission shall inform the European Parliament fully of its position.</a:t>
            </a:r>
          </a:p>
          <a:p>
            <a:pPr algn="l"/>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99035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fontScale="62500" lnSpcReduction="20000"/>
          </a:bodyPr>
          <a:lstStyle/>
          <a:p>
            <a:r>
              <a:rPr lang="en-US" b="1" u="sng" dirty="0">
                <a:solidFill>
                  <a:schemeClr val="accent4">
                    <a:lumMod val="75000"/>
                  </a:schemeClr>
                </a:solidFill>
              </a:rPr>
              <a:t>Legislation in the EU</a:t>
            </a:r>
          </a:p>
          <a:p>
            <a:r>
              <a:rPr lang="en-US" dirty="0">
                <a:solidFill>
                  <a:schemeClr val="accent4">
                    <a:lumMod val="75000"/>
                  </a:schemeClr>
                </a:solidFill>
              </a:rPr>
              <a:t> Ordinary legislative procedure</a:t>
            </a:r>
          </a:p>
          <a:p>
            <a:r>
              <a:rPr lang="en-US" dirty="0">
                <a:solidFill>
                  <a:schemeClr val="accent4">
                    <a:lumMod val="75000"/>
                  </a:schemeClr>
                </a:solidFill>
              </a:rPr>
              <a:t>Art. 294 </a:t>
            </a:r>
            <a:r>
              <a:rPr lang="en-US" dirty="0" err="1">
                <a:solidFill>
                  <a:schemeClr val="accent4">
                    <a:lumMod val="75000"/>
                  </a:schemeClr>
                </a:solidFill>
              </a:rPr>
              <a:t>TFEU</a:t>
            </a:r>
            <a:endParaRPr lang="en-US" dirty="0">
              <a:solidFill>
                <a:schemeClr val="accent4">
                  <a:lumMod val="75000"/>
                </a:schemeClr>
              </a:solidFill>
            </a:endParaRPr>
          </a:p>
          <a:p>
            <a:r>
              <a:rPr lang="en-US" b="1" u="sng" dirty="0">
                <a:solidFill>
                  <a:schemeClr val="accent4">
                    <a:lumMod val="75000"/>
                  </a:schemeClr>
                </a:solidFill>
              </a:rPr>
              <a:t>“Second reading” according to paragraphs 7-9 of Art. 294 </a:t>
            </a:r>
            <a:r>
              <a:rPr lang="en-US" b="1" u="sng" dirty="0" err="1">
                <a:solidFill>
                  <a:schemeClr val="accent4">
                    <a:lumMod val="75000"/>
                  </a:schemeClr>
                </a:solidFill>
              </a:rPr>
              <a:t>TFEU</a:t>
            </a:r>
            <a:endParaRPr lang="en-US" b="1" u="sng" dirty="0">
              <a:solidFill>
                <a:schemeClr val="accent4">
                  <a:lumMod val="75000"/>
                </a:schemeClr>
              </a:solidFill>
            </a:endParaRPr>
          </a:p>
          <a:p>
            <a:pPr algn="just"/>
            <a:r>
              <a:rPr lang="en-US" dirty="0">
                <a:solidFill>
                  <a:schemeClr val="accent4">
                    <a:lumMod val="75000"/>
                  </a:schemeClr>
                </a:solidFill>
              </a:rPr>
              <a:t>7. If, within three months of such communication, the European Parliament:</a:t>
            </a:r>
          </a:p>
          <a:p>
            <a:pPr algn="just"/>
            <a:r>
              <a:rPr lang="en-US" dirty="0">
                <a:solidFill>
                  <a:schemeClr val="accent4">
                    <a:lumMod val="75000"/>
                  </a:schemeClr>
                </a:solidFill>
              </a:rPr>
              <a:t>(a) approves the Council's position at first reading or has not taken a decision, the act concerned shall be deemed to have been adopted in the wording which corresponds to the position of the Council;</a:t>
            </a:r>
          </a:p>
          <a:p>
            <a:pPr algn="just"/>
            <a:r>
              <a:rPr lang="en-US" dirty="0">
                <a:solidFill>
                  <a:schemeClr val="accent4">
                    <a:lumMod val="75000"/>
                  </a:schemeClr>
                </a:solidFill>
              </a:rPr>
              <a:t>(b) rejects, by a majority of its component members, the Council's position at first reading, the proposed act shall be deemed not to have been adopted;</a:t>
            </a:r>
          </a:p>
          <a:p>
            <a:pPr algn="just"/>
            <a:r>
              <a:rPr lang="en-US" dirty="0">
                <a:solidFill>
                  <a:schemeClr val="accent4">
                    <a:lumMod val="75000"/>
                  </a:schemeClr>
                </a:solidFill>
              </a:rPr>
              <a:t>(c) proposes, by a majority of its component members, amendments to the Council's position at first reading, the text thus amended shall be forwarded to the Council and to the Commission, which shall deliver an opinion on those amendments.</a:t>
            </a:r>
          </a:p>
          <a:p>
            <a:pPr algn="just"/>
            <a:r>
              <a:rPr lang="en-US" dirty="0">
                <a:solidFill>
                  <a:schemeClr val="accent4">
                    <a:lumMod val="75000"/>
                  </a:schemeClr>
                </a:solidFill>
              </a:rPr>
              <a:t>8. If, within three months of receiving the European Parliament's amendments, the Council, acting by a qualified majority:</a:t>
            </a:r>
          </a:p>
          <a:p>
            <a:pPr algn="just"/>
            <a:r>
              <a:rPr lang="en-US" dirty="0">
                <a:solidFill>
                  <a:schemeClr val="accent4">
                    <a:lumMod val="75000"/>
                  </a:schemeClr>
                </a:solidFill>
              </a:rPr>
              <a:t>(a) approves all those amendments, the act in question shall be deemed to have been adopted;</a:t>
            </a:r>
          </a:p>
          <a:p>
            <a:pPr algn="just"/>
            <a:r>
              <a:rPr lang="en-US" dirty="0">
                <a:solidFill>
                  <a:schemeClr val="accent4">
                    <a:lumMod val="75000"/>
                  </a:schemeClr>
                </a:solidFill>
              </a:rPr>
              <a:t>(b) does not approve all the amendments, the President of the Council, in agreement with the President of the European Parliament, shall within six weeks convene a meeting of the Conciliation Committee.</a:t>
            </a:r>
          </a:p>
          <a:p>
            <a:pPr algn="just"/>
            <a:r>
              <a:rPr lang="en-US" dirty="0">
                <a:solidFill>
                  <a:schemeClr val="accent4">
                    <a:lumMod val="75000"/>
                  </a:schemeClr>
                </a:solidFill>
              </a:rPr>
              <a:t>9. The Council shall act unanimously on the amendments on which the Commission has delivered a negative opinion.</a:t>
            </a:r>
          </a:p>
          <a:p>
            <a:pPr algn="just"/>
            <a:endParaRPr lang="en-US" b="1" u="sng" dirty="0">
              <a:solidFill>
                <a:schemeClr val="accent4">
                  <a:lumMod val="75000"/>
                </a:schemeClr>
              </a:solidFill>
            </a:endParaRPr>
          </a:p>
          <a:p>
            <a:pPr algn="l"/>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1648163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fontScale="85000" lnSpcReduction="10000"/>
          </a:bodyPr>
          <a:lstStyle/>
          <a:p>
            <a:r>
              <a:rPr lang="en-US" b="1" u="sng" dirty="0">
                <a:solidFill>
                  <a:schemeClr val="accent4">
                    <a:lumMod val="75000"/>
                  </a:schemeClr>
                </a:solidFill>
              </a:rPr>
              <a:t>Legislation in the EU</a:t>
            </a:r>
          </a:p>
          <a:p>
            <a:r>
              <a:rPr lang="en-US" dirty="0">
                <a:solidFill>
                  <a:schemeClr val="accent4">
                    <a:lumMod val="75000"/>
                  </a:schemeClr>
                </a:solidFill>
              </a:rPr>
              <a:t> Ordinary legislative procedure</a:t>
            </a:r>
          </a:p>
          <a:p>
            <a:r>
              <a:rPr lang="en-US" dirty="0">
                <a:solidFill>
                  <a:schemeClr val="accent4">
                    <a:lumMod val="75000"/>
                  </a:schemeClr>
                </a:solidFill>
              </a:rPr>
              <a:t>Art. 294 </a:t>
            </a:r>
            <a:r>
              <a:rPr lang="en-US" dirty="0" err="1">
                <a:solidFill>
                  <a:schemeClr val="accent4">
                    <a:lumMod val="75000"/>
                  </a:schemeClr>
                </a:solidFill>
              </a:rPr>
              <a:t>TFEU</a:t>
            </a:r>
            <a:endParaRPr lang="en-US" dirty="0">
              <a:solidFill>
                <a:schemeClr val="accent4">
                  <a:lumMod val="75000"/>
                </a:schemeClr>
              </a:solidFill>
            </a:endParaRPr>
          </a:p>
          <a:p>
            <a:r>
              <a:rPr lang="en-US" b="1" u="sng" dirty="0">
                <a:solidFill>
                  <a:schemeClr val="accent4">
                    <a:lumMod val="75000"/>
                  </a:schemeClr>
                </a:solidFill>
              </a:rPr>
              <a:t>“Conciliation” according to paragraphs 10-12 of Art. 294 </a:t>
            </a:r>
            <a:r>
              <a:rPr lang="en-US" b="1" u="sng" dirty="0" err="1">
                <a:solidFill>
                  <a:schemeClr val="accent4">
                    <a:lumMod val="75000"/>
                  </a:schemeClr>
                </a:solidFill>
              </a:rPr>
              <a:t>TFEU</a:t>
            </a:r>
            <a:endParaRPr lang="en-US" b="1" u="sng" dirty="0">
              <a:solidFill>
                <a:schemeClr val="accent4">
                  <a:lumMod val="75000"/>
                </a:schemeClr>
              </a:solidFill>
            </a:endParaRPr>
          </a:p>
          <a:p>
            <a:pPr algn="just"/>
            <a:r>
              <a:rPr lang="en-US" dirty="0">
                <a:solidFill>
                  <a:schemeClr val="accent4">
                    <a:lumMod val="75000"/>
                  </a:schemeClr>
                </a:solidFill>
              </a:rPr>
              <a:t>10. The Conciliation Committee, which shall be composed of the members of the Council or their representatives and an equal number of members representing the European Parliament, shall have the task of reaching agreement on a joint text, by a qualified majority of the members of the Council or their representatives and by a majority of the members representing the European Parliament within six weeks of its being convened, on the basis of the positions of the European Parliament and the Council at second reading.</a:t>
            </a:r>
          </a:p>
          <a:p>
            <a:pPr algn="just"/>
            <a:r>
              <a:rPr lang="en-US" dirty="0">
                <a:solidFill>
                  <a:schemeClr val="accent4">
                    <a:lumMod val="75000"/>
                  </a:schemeClr>
                </a:solidFill>
              </a:rPr>
              <a:t>11. The Commission shall take part in the Conciliation Committee's proceedings and shall take all necessary initiatives with a view to reconciling the positions of the European Parliament and the Council.</a:t>
            </a:r>
          </a:p>
          <a:p>
            <a:pPr algn="just"/>
            <a:r>
              <a:rPr lang="en-US" dirty="0">
                <a:solidFill>
                  <a:schemeClr val="accent4">
                    <a:lumMod val="75000"/>
                  </a:schemeClr>
                </a:solidFill>
              </a:rPr>
              <a:t>12. If, within six weeks of its being convened, the Conciliation Committee does not approve the joint text, the proposed act shall be deemed not to have been adopted.</a:t>
            </a:r>
          </a:p>
          <a:p>
            <a:pPr algn="just"/>
            <a:endParaRPr lang="en-US" dirty="0">
              <a:solidFill>
                <a:schemeClr val="accent4">
                  <a:lumMod val="75000"/>
                </a:schemeClr>
              </a:solidFill>
            </a:endParaRPr>
          </a:p>
          <a:p>
            <a:pPr algn="just"/>
            <a:endParaRPr lang="en-US" b="1" u="sng" dirty="0">
              <a:solidFill>
                <a:schemeClr val="accent4">
                  <a:lumMod val="75000"/>
                </a:schemeClr>
              </a:solidFill>
            </a:endParaRPr>
          </a:p>
          <a:p>
            <a:pPr algn="l"/>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2666677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fontScale="62500" lnSpcReduction="20000"/>
          </a:bodyPr>
          <a:lstStyle/>
          <a:p>
            <a:r>
              <a:rPr lang="en-US" b="1" u="sng" dirty="0">
                <a:solidFill>
                  <a:schemeClr val="accent4">
                    <a:lumMod val="75000"/>
                  </a:schemeClr>
                </a:solidFill>
              </a:rPr>
              <a:t>Legislation in the EU</a:t>
            </a:r>
          </a:p>
          <a:p>
            <a:r>
              <a:rPr lang="en-US" dirty="0">
                <a:solidFill>
                  <a:schemeClr val="accent4">
                    <a:lumMod val="75000"/>
                  </a:schemeClr>
                </a:solidFill>
              </a:rPr>
              <a:t> Ordinary legislative procedure</a:t>
            </a:r>
          </a:p>
          <a:p>
            <a:r>
              <a:rPr lang="en-US" dirty="0">
                <a:solidFill>
                  <a:schemeClr val="accent4">
                    <a:lumMod val="75000"/>
                  </a:schemeClr>
                </a:solidFill>
              </a:rPr>
              <a:t>Art. 294 </a:t>
            </a:r>
            <a:r>
              <a:rPr lang="en-US" dirty="0" err="1">
                <a:solidFill>
                  <a:schemeClr val="accent4">
                    <a:lumMod val="75000"/>
                  </a:schemeClr>
                </a:solidFill>
              </a:rPr>
              <a:t>TFEU</a:t>
            </a:r>
            <a:endParaRPr lang="en-US" dirty="0">
              <a:solidFill>
                <a:schemeClr val="accent4">
                  <a:lumMod val="75000"/>
                </a:schemeClr>
              </a:solidFill>
            </a:endParaRPr>
          </a:p>
          <a:p>
            <a:r>
              <a:rPr lang="en-US" b="1" u="sng" dirty="0">
                <a:solidFill>
                  <a:schemeClr val="accent4">
                    <a:lumMod val="75000"/>
                  </a:schemeClr>
                </a:solidFill>
              </a:rPr>
              <a:t>“Third reading” according to paragraphs 13-15 of Art. 294 </a:t>
            </a:r>
            <a:r>
              <a:rPr lang="en-US" b="1" u="sng" dirty="0" err="1">
                <a:solidFill>
                  <a:schemeClr val="accent4">
                    <a:lumMod val="75000"/>
                  </a:schemeClr>
                </a:solidFill>
              </a:rPr>
              <a:t>TFEU</a:t>
            </a:r>
            <a:endParaRPr lang="en-US" b="1" u="sng" dirty="0">
              <a:solidFill>
                <a:schemeClr val="accent4">
                  <a:lumMod val="75000"/>
                </a:schemeClr>
              </a:solidFill>
            </a:endParaRPr>
          </a:p>
          <a:p>
            <a:pPr algn="just"/>
            <a:r>
              <a:rPr lang="en-US" dirty="0">
                <a:solidFill>
                  <a:schemeClr val="accent4">
                    <a:lumMod val="75000"/>
                  </a:schemeClr>
                </a:solidFill>
              </a:rPr>
              <a:t>13. If, within that period, the Conciliation Committee approves a joint text, the European Parliament, acting by a majority of the votes cast, and the Council, acting by a qualified majority, shall each have a period of six weeks from that approval in which to adopt the act in question in accordance with the joint text. If they fail to do so, the proposed act shall be deemed not to have been adopted.</a:t>
            </a:r>
          </a:p>
          <a:p>
            <a:pPr algn="just"/>
            <a:r>
              <a:rPr lang="en-US" dirty="0">
                <a:solidFill>
                  <a:schemeClr val="accent4">
                    <a:lumMod val="75000"/>
                  </a:schemeClr>
                </a:solidFill>
              </a:rPr>
              <a:t>14. The periods of three months and six weeks referred to in this Article shall be extended by a maximum of one month and two weeks respectively at the initiative of the European Parliament or the Council.</a:t>
            </a:r>
          </a:p>
          <a:p>
            <a:pPr algn="just"/>
            <a:r>
              <a:rPr lang="en-US" dirty="0">
                <a:solidFill>
                  <a:schemeClr val="accent4">
                    <a:lumMod val="75000"/>
                  </a:schemeClr>
                </a:solidFill>
              </a:rPr>
              <a:t>Special provisions</a:t>
            </a:r>
          </a:p>
          <a:p>
            <a:pPr algn="just"/>
            <a:r>
              <a:rPr lang="en-US" dirty="0">
                <a:solidFill>
                  <a:schemeClr val="accent4">
                    <a:lumMod val="75000"/>
                  </a:schemeClr>
                </a:solidFill>
              </a:rPr>
              <a:t>15. Where, in the cases provided for in the Treaties, a legislative act is submitted to the ordinary legislative procedure on the initiative of a group of Member States, on a recommendation by the European Central Bank, or at the request of the Court of Justice, paragraph 2, the second sentence of paragraph 6, and paragraph 9 shall not apply.</a:t>
            </a:r>
          </a:p>
          <a:p>
            <a:pPr algn="just"/>
            <a:r>
              <a:rPr lang="en-US" dirty="0">
                <a:solidFill>
                  <a:schemeClr val="accent4">
                    <a:lumMod val="75000"/>
                  </a:schemeClr>
                </a:solidFill>
              </a:rPr>
              <a:t>In such cases, the European Parliament and the Council shall communicate the proposed act to the Commission with their positions at first and second readings. The European Parliament or the Council may request the opinion of the Commission throughout the procedure, which the Commission may also deliver on its own initiative. It may also, if it deems it necessary, take part in the Conciliation Committee in accordance with paragraph 11.</a:t>
            </a:r>
          </a:p>
          <a:p>
            <a:pPr algn="just"/>
            <a:endParaRPr lang="en-US" dirty="0">
              <a:solidFill>
                <a:schemeClr val="accent4">
                  <a:lumMod val="75000"/>
                </a:schemeClr>
              </a:solidFill>
            </a:endParaRPr>
          </a:p>
          <a:p>
            <a:pPr algn="just"/>
            <a:endParaRPr lang="en-US" b="1" u="sng" dirty="0">
              <a:solidFill>
                <a:schemeClr val="accent4">
                  <a:lumMod val="75000"/>
                </a:schemeClr>
              </a:solidFill>
            </a:endParaRPr>
          </a:p>
          <a:p>
            <a:pPr algn="l"/>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4252910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a:bodyPr>
          <a:lstStyle/>
          <a:p>
            <a:r>
              <a:rPr lang="en-US" b="1" u="sng" dirty="0">
                <a:solidFill>
                  <a:schemeClr val="accent4">
                    <a:lumMod val="75000"/>
                  </a:schemeClr>
                </a:solidFill>
              </a:rPr>
              <a:t>Legislation in the EU</a:t>
            </a:r>
            <a:endParaRPr lang="hu-HU" b="1" u="sng" dirty="0">
              <a:solidFill>
                <a:schemeClr val="accent4">
                  <a:lumMod val="75000"/>
                </a:schemeClr>
              </a:solidFill>
            </a:endParaRPr>
          </a:p>
          <a:p>
            <a:r>
              <a:rPr lang="en-US" b="1" dirty="0">
                <a:solidFill>
                  <a:schemeClr val="accent4">
                    <a:lumMod val="75000"/>
                  </a:schemeClr>
                </a:solidFill>
              </a:rPr>
              <a:t>Other legislative procedures</a:t>
            </a:r>
          </a:p>
          <a:p>
            <a:pPr algn="just"/>
            <a:r>
              <a:rPr lang="en-US" dirty="0">
                <a:solidFill>
                  <a:schemeClr val="accent4">
                    <a:lumMod val="75000"/>
                  </a:schemeClr>
                </a:solidFill>
              </a:rPr>
              <a:t> </a:t>
            </a:r>
            <a:r>
              <a:rPr lang="en-US" b="1" u="sng" dirty="0">
                <a:solidFill>
                  <a:schemeClr val="accent4">
                    <a:lumMod val="75000"/>
                  </a:schemeClr>
                </a:solidFill>
              </a:rPr>
              <a:t>Opinion</a:t>
            </a:r>
            <a:r>
              <a:rPr lang="en-US" dirty="0">
                <a:solidFill>
                  <a:schemeClr val="accent4">
                    <a:lumMod val="75000"/>
                  </a:schemeClr>
                </a:solidFill>
              </a:rPr>
              <a:t> under Article 140 Treaty on the Functioning of the European Union (monetary union) </a:t>
            </a:r>
          </a:p>
          <a:p>
            <a:pPr algn="just"/>
            <a:r>
              <a:rPr lang="en-US" dirty="0">
                <a:solidFill>
                  <a:schemeClr val="accent4">
                    <a:lumMod val="75000"/>
                  </a:schemeClr>
                </a:solidFill>
              </a:rPr>
              <a:t>The Commission and the European Central Bank draw up reports for the Council on the progress in fulfilling their obligations as regards economic and monetary union of Member States with a </a:t>
            </a:r>
            <a:r>
              <a:rPr lang="en-US" dirty="0" err="1">
                <a:solidFill>
                  <a:schemeClr val="accent4">
                    <a:lumMod val="75000"/>
                  </a:schemeClr>
                </a:solidFill>
              </a:rPr>
              <a:t>derogation.After</a:t>
            </a:r>
            <a:r>
              <a:rPr lang="en-US" dirty="0">
                <a:solidFill>
                  <a:schemeClr val="accent4">
                    <a:lumMod val="75000"/>
                  </a:schemeClr>
                </a:solidFill>
              </a:rPr>
              <a:t> Parliament has delivered its opinion, the Council on the Commission’s proposal, decides which Member States with a derogation fulfil the conditions for adoption of the single currency on the basis of the criteria laid down in Article 140(1) TFEU and ends these Member States’ derogations. In this procedure, Parliament votes for the amendments </a:t>
            </a:r>
            <a:r>
              <a:rPr lang="en-US" dirty="0" err="1">
                <a:solidFill>
                  <a:schemeClr val="accent4">
                    <a:lumMod val="75000"/>
                  </a:schemeClr>
                </a:solidFill>
              </a:rPr>
              <a:t>en</a:t>
            </a:r>
            <a:r>
              <a:rPr lang="en-US" dirty="0">
                <a:solidFill>
                  <a:schemeClr val="accent4">
                    <a:lumMod val="75000"/>
                  </a:schemeClr>
                </a:solidFill>
              </a:rPr>
              <a:t> bloc and cannot table amendments.</a:t>
            </a:r>
          </a:p>
          <a:p>
            <a:pPr algn="just"/>
            <a:endParaRPr lang="en-US" b="1" u="sng" dirty="0">
              <a:solidFill>
                <a:schemeClr val="accent4">
                  <a:lumMod val="75000"/>
                </a:schemeClr>
              </a:solidFill>
            </a:endParaRPr>
          </a:p>
          <a:p>
            <a:pPr algn="l"/>
            <a:endParaRPr lang="en-US" dirty="0">
              <a:solidFill>
                <a:schemeClr val="accent4">
                  <a:lumMod val="75000"/>
                </a:schemeClr>
              </a:solidFill>
            </a:endParaRP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207357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err="1">
                <a:solidFill>
                  <a:schemeClr val="accent4">
                    <a:lumMod val="75000"/>
                  </a:schemeClr>
                </a:solidFill>
              </a:rPr>
              <a:t>Miklós</a:t>
            </a:r>
            <a:r>
              <a:rPr lang="en-US" sz="2400" b="1" i="1" dirty="0">
                <a:solidFill>
                  <a:schemeClr val="accent4">
                    <a:lumMod val="75000"/>
                  </a:schemeClr>
                </a:solidFill>
              </a:rPr>
              <a:t> </a:t>
            </a:r>
            <a:r>
              <a:rPr lang="en-US" sz="2400" b="1" i="1" dirty="0" err="1">
                <a:solidFill>
                  <a:schemeClr val="accent4">
                    <a:lumMod val="75000"/>
                  </a:schemeClr>
                </a:solidFill>
              </a:rPr>
              <a:t>Szirbik</a:t>
            </a:r>
            <a:r>
              <a:rPr lang="en-US" sz="2400" b="1" i="1" dirty="0">
                <a:solidFill>
                  <a:schemeClr val="accent4">
                    <a:lumMod val="75000"/>
                  </a:schemeClr>
                </a:solidFill>
              </a:rPr>
              <a:t>, Legal System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1708920" cy="4276755"/>
          </a:xfrm>
        </p:spPr>
        <p:txBody>
          <a:bodyPr>
            <a:normAutofit/>
          </a:bodyPr>
          <a:lstStyle/>
          <a:p>
            <a:r>
              <a:rPr lang="en-US" b="1" u="sng" dirty="0">
                <a:solidFill>
                  <a:schemeClr val="accent4">
                    <a:lumMod val="75000"/>
                  </a:schemeClr>
                </a:solidFill>
              </a:rPr>
              <a:t>Legislation in the EU</a:t>
            </a:r>
            <a:endParaRPr lang="hu-HU" b="1" u="sng" dirty="0">
              <a:solidFill>
                <a:schemeClr val="accent4">
                  <a:lumMod val="75000"/>
                </a:schemeClr>
              </a:solidFill>
            </a:endParaRPr>
          </a:p>
          <a:p>
            <a:endParaRPr lang="hu-HU" b="1" u="sng" dirty="0">
              <a:solidFill>
                <a:schemeClr val="accent4">
                  <a:lumMod val="75000"/>
                </a:schemeClr>
              </a:solidFill>
            </a:endParaRPr>
          </a:p>
          <a:p>
            <a:r>
              <a:rPr lang="en-AU" b="1" u="sng" dirty="0">
                <a:solidFill>
                  <a:schemeClr val="accent4">
                    <a:lumMod val="75000"/>
                  </a:schemeClr>
                </a:solidFill>
              </a:rPr>
              <a:t>Summary material of EP related to legislation with additional information:</a:t>
            </a:r>
          </a:p>
          <a:p>
            <a:endParaRPr lang="hu-HU" b="1" u="sng" dirty="0">
              <a:solidFill>
                <a:schemeClr val="accent4">
                  <a:lumMod val="75000"/>
                </a:schemeClr>
              </a:solidFill>
            </a:endParaRPr>
          </a:p>
          <a:p>
            <a:r>
              <a:rPr lang="hu-HU" sz="1400" b="1" u="sng" dirty="0">
                <a:solidFill>
                  <a:schemeClr val="accent4">
                    <a:lumMod val="75000"/>
                  </a:schemeClr>
                </a:solidFill>
                <a:hlinkClick r:id="rId3"/>
              </a:rPr>
              <a:t>https://www.europarl.europa.eu/about-parliament/hu/powers-and-procedures/legislative-powers</a:t>
            </a:r>
            <a:r>
              <a:rPr lang="hu-HU" sz="1400" b="1" u="sng" dirty="0">
                <a:solidFill>
                  <a:schemeClr val="accent4">
                    <a:lumMod val="75000"/>
                  </a:schemeClr>
                </a:solidFill>
              </a:rPr>
              <a:t> </a:t>
            </a:r>
            <a:r>
              <a:rPr lang="hu-HU" b="1" u="sng" dirty="0">
                <a:solidFill>
                  <a:schemeClr val="accent4">
                    <a:lumMod val="75000"/>
                  </a:schemeClr>
                </a:solidFill>
              </a:rPr>
              <a:t> </a:t>
            </a:r>
          </a:p>
          <a:p>
            <a:endParaRPr lang="hu-HU" b="1" u="sng" dirty="0">
              <a:solidFill>
                <a:schemeClr val="accent4">
                  <a:lumMod val="75000"/>
                </a:schemeClr>
              </a:solidFill>
            </a:endParaRPr>
          </a:p>
        </p:txBody>
      </p:sp>
    </p:spTree>
    <p:extLst>
      <p:ext uri="{BB962C8B-B14F-4D97-AF65-F5344CB8AC3E}">
        <p14:creationId xmlns:p14="http://schemas.microsoft.com/office/powerpoint/2010/main" val="862316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European Court of Justice decides in favor of European Parliament in cod case - Case C-124/13</a:t>
            </a:r>
          </a:p>
          <a:p>
            <a:pPr algn="just"/>
            <a:endParaRPr lang="en-US" b="1">
              <a:solidFill>
                <a:schemeClr val="accent4">
                  <a:lumMod val="75000"/>
                </a:schemeClr>
              </a:solidFill>
              <a:hlinkClick r:id="rId3"/>
            </a:endParaRPr>
          </a:p>
          <a:p>
            <a:pPr algn="just"/>
            <a:r>
              <a:rPr lang="en-US" b="1" dirty="0">
                <a:solidFill>
                  <a:schemeClr val="accent4">
                    <a:lumMod val="75000"/>
                  </a:schemeClr>
                </a:solidFill>
                <a:hlinkClick r:id="rId3"/>
              </a:rPr>
              <a:t>https://eur-lex.europa.eu/legal-content/EN/TXT/?uri=uriserv:OJ.C_.2013.156.01.0021.01.ENG</a:t>
            </a:r>
            <a:r>
              <a:rPr lang="en-US" b="1" dirty="0">
                <a:solidFill>
                  <a:schemeClr val="accent4">
                    <a:lumMod val="75000"/>
                  </a:schemeClr>
                </a:solidFill>
              </a:rPr>
              <a:t> </a:t>
            </a:r>
          </a:p>
          <a:p>
            <a:pPr algn="just"/>
            <a:endParaRPr lang="en-US" b="1" dirty="0">
              <a:solidFill>
                <a:schemeClr val="accent4">
                  <a:lumMod val="75000"/>
                </a:schemeClr>
              </a:solidFill>
            </a:endParaRPr>
          </a:p>
          <a:p>
            <a:pPr algn="just"/>
            <a:r>
              <a:rPr lang="en-US" b="1" dirty="0">
                <a:solidFill>
                  <a:schemeClr val="accent4">
                    <a:lumMod val="75000"/>
                  </a:schemeClr>
                </a:solidFill>
                <a:hlinkClick r:id="rId4"/>
              </a:rPr>
              <a:t>http://ebcd.org/european-court-of-justice-decides-in-favor-of-european-parliament-in-cod-case/</a:t>
            </a:r>
            <a:r>
              <a:rPr lang="en-US" b="1" dirty="0">
                <a:solidFill>
                  <a:schemeClr val="accent4">
                    <a:lumMod val="75000"/>
                  </a:schemeClr>
                </a:solidFill>
              </a:rPr>
              <a:t> </a:t>
            </a:r>
          </a:p>
        </p:txBody>
      </p:sp>
    </p:spTree>
    <p:extLst>
      <p:ext uri="{BB962C8B-B14F-4D97-AF65-F5344CB8AC3E}">
        <p14:creationId xmlns:p14="http://schemas.microsoft.com/office/powerpoint/2010/main" val="169923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000" b="1" u="sng" dirty="0">
                <a:solidFill>
                  <a:schemeClr val="accent4">
                    <a:lumMod val="75000"/>
                  </a:schemeClr>
                </a:solidFill>
              </a:rPr>
              <a:t>Miklós Szirbik, </a:t>
            </a:r>
            <a:r>
              <a:rPr lang="en-US" sz="2000" b="1" i="1" dirty="0">
                <a:solidFill>
                  <a:schemeClr val="accent4">
                    <a:lumMod val="75000"/>
                  </a:schemeClr>
                </a:solidFill>
              </a:rPr>
              <a:t>The EU Legal System 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b="1" dirty="0">
              <a:solidFill>
                <a:schemeClr val="accent4">
                  <a:lumMod val="75000"/>
                </a:schemeClr>
              </a:solidFill>
            </a:endParaRPr>
          </a:p>
          <a:p>
            <a:pPr algn="just"/>
            <a:r>
              <a:rPr lang="en-US" b="1" dirty="0">
                <a:solidFill>
                  <a:schemeClr val="accent4">
                    <a:lumMod val="75000"/>
                  </a:schemeClr>
                </a:solidFill>
              </a:rPr>
              <a:t>European Court of Justice decides in favor of European Parliament in - Case C‑73/17</a:t>
            </a:r>
            <a:r>
              <a:rPr lang="hu-HU" b="1" dirty="0">
                <a:solidFill>
                  <a:schemeClr val="accent4">
                    <a:lumMod val="75000"/>
                  </a:schemeClr>
                </a:solidFill>
              </a:rPr>
              <a:t> (France v. </a:t>
            </a:r>
            <a:r>
              <a:rPr lang="hu-HU" b="1">
                <a:solidFill>
                  <a:schemeClr val="accent4">
                    <a:lumMod val="75000"/>
                  </a:schemeClr>
                </a:solidFill>
              </a:rPr>
              <a:t>EP)</a:t>
            </a:r>
            <a:endParaRPr lang="en-US" b="1" dirty="0">
              <a:solidFill>
                <a:schemeClr val="accent4">
                  <a:lumMod val="75000"/>
                </a:schemeClr>
              </a:solidFill>
              <a:hlinkClick r:id="rId3"/>
            </a:endParaRPr>
          </a:p>
        </p:txBody>
      </p:sp>
    </p:spTree>
    <p:extLst>
      <p:ext uri="{BB962C8B-B14F-4D97-AF65-F5344CB8AC3E}">
        <p14:creationId xmlns:p14="http://schemas.microsoft.com/office/powerpoint/2010/main" val="315246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400" b="1" i="1" dirty="0">
                <a:solidFill>
                  <a:schemeClr val="accent4">
                    <a:lumMod val="75000"/>
                  </a:schemeClr>
                </a:solidFill>
              </a:rPr>
              <a:t>The EU Legal System and the Case Law </a:t>
            </a:r>
            <a:br>
              <a:rPr lang="en-US" sz="2400" b="1" i="1" dirty="0">
                <a:solidFill>
                  <a:schemeClr val="accent4">
                    <a:lumMod val="75000"/>
                  </a:schemeClr>
                </a:solidFill>
              </a:rPr>
            </a:br>
            <a:r>
              <a:rPr lang="en-US" sz="2400" b="1" i="1" dirty="0">
                <a:solidFill>
                  <a:schemeClr val="accent4">
                    <a:lumMod val="75000"/>
                  </a:schemeClr>
                </a:solidFill>
              </a:rPr>
              <a:t>of the Court of Justice of the EU</a:t>
            </a:r>
            <a:br>
              <a:rPr lang="en-US" sz="2400" b="1" u="sng" dirty="0">
                <a:solidFill>
                  <a:schemeClr val="accent4">
                    <a:lumMod val="75000"/>
                  </a:schemeClr>
                </a:solidFill>
              </a:rPr>
            </a:br>
            <a:endParaRPr lang="en-US" sz="24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235789" y="2141298"/>
            <a:ext cx="10357449" cy="2333167"/>
          </a:xfrm>
        </p:spPr>
        <p:txBody>
          <a:bodyPr>
            <a:normAutofit fontScale="85000" lnSpcReduction="10000"/>
          </a:bodyPr>
          <a:lstStyle/>
          <a:p>
            <a:pPr algn="just"/>
            <a:r>
              <a:rPr lang="en-US" dirty="0">
                <a:solidFill>
                  <a:schemeClr val="accent4">
                    <a:lumMod val="75000"/>
                  </a:schemeClr>
                </a:solidFill>
              </a:rPr>
              <a:t>Introduction into legal systems of the EU</a:t>
            </a:r>
          </a:p>
          <a:p>
            <a:pPr algn="just"/>
            <a:r>
              <a:rPr lang="en-US" dirty="0">
                <a:solidFill>
                  <a:schemeClr val="accent4">
                    <a:lumMod val="75000"/>
                  </a:schemeClr>
                </a:solidFill>
              </a:rPr>
              <a:t>The EU has a legal system and law of its own (</a:t>
            </a:r>
            <a:r>
              <a:rPr lang="en-US" i="1" dirty="0">
                <a:solidFill>
                  <a:schemeClr val="accent4">
                    <a:lumMod val="75000"/>
                  </a:schemeClr>
                </a:solidFill>
              </a:rPr>
              <a:t>sui generis</a:t>
            </a:r>
            <a:r>
              <a:rPr lang="en-US" dirty="0">
                <a:solidFill>
                  <a:schemeClr val="accent4">
                    <a:lumMod val="75000"/>
                  </a:schemeClr>
                </a:solidFill>
              </a:rPr>
              <a:t>) - the main rules and principles are laid down in the founding Treaties. The EU can adopt legal and legislative acts, which the Member States have to respect and to apply.</a:t>
            </a:r>
          </a:p>
          <a:p>
            <a:pPr algn="just"/>
            <a:r>
              <a:rPr lang="en-US" dirty="0">
                <a:solidFill>
                  <a:schemeClr val="accent4">
                    <a:lumMod val="75000"/>
                  </a:schemeClr>
                </a:solidFill>
              </a:rPr>
              <a:t>Compared to that, other organizations have much less law setting capacities:</a:t>
            </a:r>
          </a:p>
          <a:p>
            <a:pPr algn="just"/>
            <a:r>
              <a:rPr lang="en-US" dirty="0">
                <a:solidFill>
                  <a:schemeClr val="accent4">
                    <a:lumMod val="75000"/>
                  </a:schemeClr>
                </a:solidFill>
              </a:rPr>
              <a:t>Articles </a:t>
            </a:r>
            <a:r>
              <a:rPr lang="en-US" b="1" dirty="0">
                <a:solidFill>
                  <a:schemeClr val="accent4">
                    <a:lumMod val="75000"/>
                  </a:schemeClr>
                </a:solidFill>
              </a:rPr>
              <a:t>10 and 14 of the UN Charter refer to General Assembly resolutions as "recommendations„ </a:t>
            </a:r>
            <a:r>
              <a:rPr lang="en-US" dirty="0">
                <a:solidFill>
                  <a:schemeClr val="accent4">
                    <a:lumMod val="75000"/>
                  </a:schemeClr>
                </a:solidFill>
              </a:rPr>
              <a:t>however, they have impact on interpretation of </a:t>
            </a:r>
            <a:r>
              <a:rPr lang="en-US" dirty="0" err="1">
                <a:solidFill>
                  <a:schemeClr val="accent4">
                    <a:lumMod val="75000"/>
                  </a:schemeClr>
                </a:solidFill>
              </a:rPr>
              <a:t>legaly</a:t>
            </a:r>
            <a:r>
              <a:rPr lang="en-US" dirty="0">
                <a:solidFill>
                  <a:schemeClr val="accent4">
                    <a:lumMod val="75000"/>
                  </a:schemeClr>
                </a:solidFill>
              </a:rPr>
              <a:t> binding sources of IPL </a:t>
            </a:r>
          </a:p>
          <a:p>
            <a:pPr algn="just"/>
            <a:endParaRPr lang="en-US" dirty="0">
              <a:solidFill>
                <a:schemeClr val="accent4">
                  <a:lumMod val="75000"/>
                </a:schemeClr>
              </a:solidFill>
            </a:endParaRPr>
          </a:p>
          <a:p>
            <a:pPr marL="457200" indent="-457200" algn="just">
              <a:buAutoNum type="arabicPeriod"/>
            </a:pPr>
            <a:endParaRPr lang="en-US" dirty="0">
              <a:solidFill>
                <a:schemeClr val="accent4">
                  <a:lumMod val="75000"/>
                </a:schemeClr>
              </a:solidFill>
            </a:endParaRPr>
          </a:p>
          <a:p>
            <a:pPr algn="just"/>
            <a:endParaRPr lang="en-US" dirty="0">
              <a:solidFill>
                <a:schemeClr val="accent4">
                  <a:lumMod val="75000"/>
                </a:schemeClr>
              </a:solidFill>
            </a:endParaRPr>
          </a:p>
        </p:txBody>
      </p:sp>
    </p:spTree>
    <p:extLst>
      <p:ext uri="{BB962C8B-B14F-4D97-AF65-F5344CB8AC3E}">
        <p14:creationId xmlns:p14="http://schemas.microsoft.com/office/powerpoint/2010/main" val="1636816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p:txBody>
          <a:bodyPr/>
          <a:lstStyle/>
          <a:p>
            <a:r>
              <a:rPr lang="en-US" b="1" i="1" dirty="0">
                <a:solidFill>
                  <a:schemeClr val="accent4">
                    <a:lumMod val="75000"/>
                  </a:schemeClr>
                </a:solidFill>
              </a:rPr>
              <a:t>Thank you for your attention!</a:t>
            </a: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09810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marL="457200" indent="-457200" algn="just">
              <a:buAutoNum type="arabicPeriod"/>
            </a:pPr>
            <a:r>
              <a:rPr lang="en-US" dirty="0">
                <a:solidFill>
                  <a:schemeClr val="accent4">
                    <a:lumMod val="75000"/>
                  </a:schemeClr>
                </a:solidFill>
              </a:rPr>
              <a:t>Sources of EU law</a:t>
            </a:r>
          </a:p>
          <a:p>
            <a:pPr algn="just"/>
            <a:r>
              <a:rPr lang="en-US" b="1" dirty="0">
                <a:solidFill>
                  <a:schemeClr val="accent4">
                    <a:lumMod val="75000"/>
                  </a:schemeClr>
                </a:solidFill>
              </a:rPr>
              <a:t>The two main sources of EU law are: primary law and secondary law.</a:t>
            </a:r>
          </a:p>
          <a:p>
            <a:pPr algn="just"/>
            <a:r>
              <a:rPr lang="en-US" dirty="0">
                <a:solidFill>
                  <a:schemeClr val="accent4">
                    <a:lumMod val="75000"/>
                  </a:schemeClr>
                </a:solidFill>
              </a:rPr>
              <a:t>Primary law is constituted by treaties laying down the legal framework of the European Union. </a:t>
            </a:r>
          </a:p>
          <a:p>
            <a:pPr algn="just"/>
            <a:r>
              <a:rPr lang="en-US" dirty="0">
                <a:solidFill>
                  <a:schemeClr val="accent4">
                    <a:lumMod val="75000"/>
                  </a:schemeClr>
                </a:solidFill>
              </a:rPr>
              <a:t>Secondary law is composed of legal instruments based on these treaties, such as </a:t>
            </a:r>
            <a:r>
              <a:rPr lang="en-US" b="1" dirty="0">
                <a:solidFill>
                  <a:schemeClr val="accent4">
                    <a:lumMod val="75000"/>
                  </a:schemeClr>
                </a:solidFill>
              </a:rPr>
              <a:t>regulations, directives, decisions and agreements</a:t>
            </a:r>
            <a:r>
              <a:rPr lang="en-US" dirty="0">
                <a:solidFill>
                  <a:schemeClr val="accent4">
                    <a:lumMod val="75000"/>
                  </a:schemeClr>
                </a:solidFill>
              </a:rPr>
              <a:t>. </a:t>
            </a:r>
          </a:p>
          <a:p>
            <a:pPr algn="just"/>
            <a:r>
              <a:rPr lang="en-US" b="1" dirty="0">
                <a:solidFill>
                  <a:schemeClr val="accent4">
                    <a:lumMod val="75000"/>
                  </a:schemeClr>
                </a:solidFill>
              </a:rPr>
              <a:t>In addition</a:t>
            </a:r>
            <a:r>
              <a:rPr lang="en-US" dirty="0">
                <a:solidFill>
                  <a:schemeClr val="accent4">
                    <a:lumMod val="75000"/>
                  </a:schemeClr>
                </a:solidFill>
              </a:rPr>
              <a:t>, </a:t>
            </a:r>
            <a:r>
              <a:rPr lang="en-US" b="1" dirty="0">
                <a:solidFill>
                  <a:schemeClr val="accent4">
                    <a:lumMod val="75000"/>
                  </a:schemeClr>
                </a:solidFill>
              </a:rPr>
              <a:t>there are general principles of EU law, the case law developed by the European Court </a:t>
            </a:r>
            <a:r>
              <a:rPr lang="en-US" dirty="0">
                <a:solidFill>
                  <a:schemeClr val="accent4">
                    <a:lumMod val="75000"/>
                  </a:schemeClr>
                </a:solidFill>
              </a:rPr>
              <a:t>of Justice and international law.</a:t>
            </a:r>
          </a:p>
        </p:txBody>
      </p:sp>
    </p:spTree>
    <p:extLst>
      <p:ext uri="{BB962C8B-B14F-4D97-AF65-F5344CB8AC3E}">
        <p14:creationId xmlns:p14="http://schemas.microsoft.com/office/powerpoint/2010/main" val="357463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marL="457200" indent="-457200" algn="just">
              <a:buAutoNum type="arabicPeriod"/>
            </a:pPr>
            <a:r>
              <a:rPr lang="en-US" dirty="0">
                <a:solidFill>
                  <a:schemeClr val="accent4">
                    <a:lumMod val="75000"/>
                  </a:schemeClr>
                </a:solidFill>
              </a:rPr>
              <a:t>Sources of EU law</a:t>
            </a:r>
          </a:p>
          <a:p>
            <a:r>
              <a:rPr lang="hu-HU" b="1" dirty="0">
                <a:solidFill>
                  <a:schemeClr val="accent4">
                    <a:lumMod val="75000"/>
                  </a:schemeClr>
                </a:solidFill>
              </a:rPr>
              <a:t>G</a:t>
            </a:r>
            <a:r>
              <a:rPr lang="en-US" b="1" dirty="0" err="1">
                <a:solidFill>
                  <a:schemeClr val="accent4">
                    <a:lumMod val="75000"/>
                  </a:schemeClr>
                </a:solidFill>
              </a:rPr>
              <a:t>eneral</a:t>
            </a:r>
            <a:r>
              <a:rPr lang="en-US" b="1" dirty="0">
                <a:solidFill>
                  <a:schemeClr val="accent4">
                    <a:lumMod val="75000"/>
                  </a:schemeClr>
                </a:solidFill>
              </a:rPr>
              <a:t> principles of EU law</a:t>
            </a:r>
            <a:r>
              <a:rPr lang="hu-HU" b="1" dirty="0">
                <a:solidFill>
                  <a:schemeClr val="accent4">
                    <a:lumMod val="75000"/>
                  </a:schemeClr>
                </a:solidFill>
              </a:rPr>
              <a:t> (</a:t>
            </a:r>
            <a:r>
              <a:rPr lang="hu-HU" b="1" dirty="0" err="1">
                <a:solidFill>
                  <a:schemeClr val="accent4">
                    <a:lumMod val="75000"/>
                  </a:schemeClr>
                </a:solidFill>
              </a:rPr>
              <a:t>example</a:t>
            </a:r>
            <a:r>
              <a:rPr lang="hu-HU" b="1" dirty="0">
                <a:solidFill>
                  <a:schemeClr val="accent4">
                    <a:lumMod val="75000"/>
                  </a:schemeClr>
                </a:solidFill>
              </a:rPr>
              <a:t>):</a:t>
            </a:r>
          </a:p>
          <a:p>
            <a:r>
              <a:rPr lang="hu-HU" b="1" dirty="0" err="1">
                <a:solidFill>
                  <a:schemeClr val="accent4">
                    <a:lumMod val="75000"/>
                  </a:schemeClr>
                </a:solidFill>
              </a:rPr>
              <a:t>Court</a:t>
            </a:r>
            <a:r>
              <a:rPr lang="hu-HU" b="1" dirty="0">
                <a:solidFill>
                  <a:schemeClr val="accent4">
                    <a:lumMod val="75000"/>
                  </a:schemeClr>
                </a:solidFill>
              </a:rPr>
              <a:t> of Justice, </a:t>
            </a:r>
            <a:r>
              <a:rPr lang="hu-HU" b="1" dirty="0" err="1">
                <a:solidFill>
                  <a:schemeClr val="accent4">
                    <a:lumMod val="75000"/>
                  </a:schemeClr>
                </a:solidFill>
              </a:rPr>
              <a:t>Case</a:t>
            </a:r>
            <a:r>
              <a:rPr lang="hu-HU" b="1" dirty="0">
                <a:solidFill>
                  <a:schemeClr val="accent4">
                    <a:lumMod val="75000"/>
                  </a:schemeClr>
                </a:solidFill>
              </a:rPr>
              <a:t> 6/64,  15. </a:t>
            </a:r>
            <a:r>
              <a:rPr lang="hu-HU" b="1" dirty="0" err="1">
                <a:solidFill>
                  <a:schemeClr val="accent4">
                    <a:lumMod val="75000"/>
                  </a:schemeClr>
                </a:solidFill>
              </a:rPr>
              <a:t>July</a:t>
            </a:r>
            <a:r>
              <a:rPr lang="hu-HU" b="1" dirty="0">
                <a:solidFill>
                  <a:schemeClr val="accent4">
                    <a:lumMod val="75000"/>
                  </a:schemeClr>
                </a:solidFill>
              </a:rPr>
              <a:t> 1964, </a:t>
            </a:r>
            <a:r>
              <a:rPr lang="en-US" b="1" dirty="0">
                <a:solidFill>
                  <a:schemeClr val="accent4">
                    <a:lumMod val="75000"/>
                  </a:schemeClr>
                </a:solidFill>
              </a:rPr>
              <a:t>Costa v E.N.E.L.</a:t>
            </a:r>
            <a:r>
              <a:rPr lang="hu-HU" b="1" dirty="0">
                <a:solidFill>
                  <a:schemeClr val="accent4">
                    <a:lumMod val="75000"/>
                  </a:schemeClr>
                </a:solidFill>
              </a:rPr>
              <a:t>:</a:t>
            </a:r>
          </a:p>
          <a:p>
            <a:pPr algn="just"/>
            <a:r>
              <a:rPr lang="en-US" sz="1700" dirty="0">
                <a:solidFill>
                  <a:schemeClr val="accent4">
                    <a:lumMod val="75000"/>
                  </a:schemeClr>
                </a:solidFill>
              </a:rPr>
              <a:t>According to the precedence principle, European law is superior to the national laws of Member States. The precedence principle applies to all European acts with a binding force. Therefore, Member States may not apply a national rule which contradicts to European law.</a:t>
            </a:r>
          </a:p>
          <a:p>
            <a:pPr algn="just"/>
            <a:r>
              <a:rPr lang="en-US" sz="1700" dirty="0">
                <a:solidFill>
                  <a:schemeClr val="accent4">
                    <a:lumMod val="75000"/>
                  </a:schemeClr>
                </a:solidFill>
              </a:rPr>
              <a:t>The precedence principle guarantees the superiority of European law over national laws. It is a fundamental principle of European law. As with the </a:t>
            </a:r>
            <a:r>
              <a:rPr lang="en-US" sz="1700" dirty="0">
                <a:solidFill>
                  <a:schemeClr val="accent4">
                    <a:lumMod val="75000"/>
                  </a:schemeClr>
                </a:solidFill>
                <a:hlinkClick r:id="rId3"/>
              </a:rPr>
              <a:t>direct effect principle</a:t>
            </a:r>
            <a:r>
              <a:rPr lang="en-US" sz="1700" dirty="0">
                <a:solidFill>
                  <a:schemeClr val="accent4">
                    <a:lumMod val="75000"/>
                  </a:schemeClr>
                </a:solidFill>
              </a:rPr>
              <a:t>, it is not inscribed in the Treaties, but has been enshrined by the Court of Justice of the European Union (CJEU).</a:t>
            </a:r>
            <a:endParaRPr lang="hu-HU" sz="1700" dirty="0">
              <a:solidFill>
                <a:schemeClr val="accent4">
                  <a:lumMod val="75000"/>
                </a:schemeClr>
              </a:solidFill>
            </a:endParaRPr>
          </a:p>
          <a:p>
            <a:pPr algn="l"/>
            <a:r>
              <a:rPr lang="hu-HU" sz="3200" b="1" dirty="0" err="1">
                <a:solidFill>
                  <a:schemeClr val="accent4">
                    <a:lumMod val="75000"/>
                  </a:schemeClr>
                </a:solidFill>
              </a:rPr>
              <a:t>Further</a:t>
            </a:r>
            <a:r>
              <a:rPr lang="hu-HU" sz="3200" b="1" dirty="0">
                <a:solidFill>
                  <a:schemeClr val="accent4">
                    <a:lumMod val="75000"/>
                  </a:schemeClr>
                </a:solidFill>
              </a:rPr>
              <a:t> </a:t>
            </a:r>
            <a:r>
              <a:rPr lang="hu-HU" sz="3200" b="1" dirty="0" err="1">
                <a:solidFill>
                  <a:schemeClr val="accent4">
                    <a:lumMod val="75000"/>
                  </a:schemeClr>
                </a:solidFill>
              </a:rPr>
              <a:t>information</a:t>
            </a:r>
            <a:r>
              <a:rPr lang="hu-HU" sz="3200" b="1" dirty="0">
                <a:solidFill>
                  <a:schemeClr val="accent4">
                    <a:lumMod val="75000"/>
                  </a:schemeClr>
                </a:solidFill>
              </a:rPr>
              <a:t>: </a:t>
            </a:r>
            <a:r>
              <a:rPr lang="hu-HU" sz="1200" dirty="0">
                <a:hlinkClick r:id="rId4"/>
              </a:rPr>
              <a:t>https://eur-lex.europa.eu/legal-content/EN/TXT/?uri=LEGISSUM%3Al14548</a:t>
            </a:r>
            <a:r>
              <a:rPr lang="hu-HU" sz="1200" dirty="0"/>
              <a:t> </a:t>
            </a:r>
            <a:endParaRPr lang="en-US" sz="1200" dirty="0"/>
          </a:p>
          <a:p>
            <a:pPr algn="just"/>
            <a:endParaRPr lang="hu-HU" b="1" dirty="0">
              <a:solidFill>
                <a:schemeClr val="accent4">
                  <a:lumMod val="75000"/>
                </a:schemeClr>
              </a:solidFill>
            </a:endParaRPr>
          </a:p>
          <a:p>
            <a:pPr algn="just"/>
            <a:endParaRPr lang="en-US" b="1" dirty="0">
              <a:solidFill>
                <a:schemeClr val="accent4">
                  <a:lumMod val="75000"/>
                </a:schemeClr>
              </a:solidFill>
            </a:endParaRPr>
          </a:p>
        </p:txBody>
      </p:sp>
    </p:spTree>
    <p:extLst>
      <p:ext uri="{BB962C8B-B14F-4D97-AF65-F5344CB8AC3E}">
        <p14:creationId xmlns:p14="http://schemas.microsoft.com/office/powerpoint/2010/main" val="31108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420483" y="2779652"/>
            <a:ext cx="9144000" cy="3782173"/>
          </a:xfrm>
        </p:spPr>
        <p:txBody>
          <a:bodyPr>
            <a:normAutofit/>
          </a:bodyPr>
          <a:lstStyle/>
          <a:p>
            <a:pPr algn="just"/>
            <a:endParaRPr lang="en-US" sz="2000" b="1" dirty="0">
              <a:solidFill>
                <a:schemeClr val="accent4">
                  <a:lumMod val="75000"/>
                </a:schemeClr>
              </a:solidFill>
            </a:endParaRPr>
          </a:p>
          <a:p>
            <a:r>
              <a:rPr lang="en-US" dirty="0"/>
              <a:t>TFEU</a:t>
            </a:r>
          </a:p>
          <a:p>
            <a:r>
              <a:rPr lang="en-US" dirty="0"/>
              <a:t>CHAPTER 2</a:t>
            </a:r>
          </a:p>
          <a:p>
            <a:r>
              <a:rPr lang="en-US" dirty="0"/>
              <a:t>LEGAL ACTS OF THE UNION, ADOPTION PROCEDURES AND OTHER PROVISIONS</a:t>
            </a:r>
          </a:p>
          <a:p>
            <a:r>
              <a:rPr lang="en-US" dirty="0"/>
              <a:t>SECTION 1</a:t>
            </a:r>
          </a:p>
          <a:p>
            <a:r>
              <a:rPr lang="en-US" u="sng" dirty="0"/>
              <a:t>THE LEGAL ACTS OF THE UNION</a:t>
            </a:r>
          </a:p>
          <a:p>
            <a:r>
              <a:rPr lang="en-US" dirty="0"/>
              <a:t>Article 288</a:t>
            </a:r>
          </a:p>
          <a:p>
            <a:pPr algn="just"/>
            <a:endParaRPr lang="en-US" dirty="0">
              <a:solidFill>
                <a:schemeClr val="accent4">
                  <a:lumMod val="75000"/>
                </a:schemeClr>
              </a:solidFill>
            </a:endParaRPr>
          </a:p>
        </p:txBody>
      </p:sp>
    </p:spTree>
    <p:extLst>
      <p:ext uri="{BB962C8B-B14F-4D97-AF65-F5344CB8AC3E}">
        <p14:creationId xmlns:p14="http://schemas.microsoft.com/office/powerpoint/2010/main" val="364355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fontScale="70000" lnSpcReduction="20000"/>
          </a:bodyPr>
          <a:lstStyle/>
          <a:p>
            <a:pPr algn="just"/>
            <a:endParaRPr lang="en-US" sz="2000" b="1" u="sng" dirty="0">
              <a:solidFill>
                <a:schemeClr val="accent4">
                  <a:lumMod val="75000"/>
                </a:schemeClr>
              </a:solidFill>
            </a:endParaRPr>
          </a:p>
          <a:p>
            <a:pPr algn="just"/>
            <a:r>
              <a:rPr lang="en-US" sz="2000" b="1" u="sng" dirty="0">
                <a:solidFill>
                  <a:srgbClr val="FF0000"/>
                </a:solidFill>
              </a:rPr>
              <a:t>Which acts in your national law remind you on the following ones?</a:t>
            </a:r>
          </a:p>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Art. 288 TFEU </a:t>
            </a:r>
          </a:p>
          <a:p>
            <a:pPr algn="just"/>
            <a:r>
              <a:rPr lang="en-US" dirty="0">
                <a:solidFill>
                  <a:schemeClr val="accent4">
                    <a:lumMod val="75000"/>
                  </a:schemeClr>
                </a:solidFill>
              </a:rPr>
              <a:t>To exercise the Union's competences, the institutions shall adopt regulations, directives, decisions, recommendations and opinions.</a:t>
            </a:r>
          </a:p>
          <a:p>
            <a:pPr algn="just"/>
            <a:r>
              <a:rPr lang="en-US" dirty="0">
                <a:solidFill>
                  <a:schemeClr val="accent4">
                    <a:lumMod val="75000"/>
                  </a:schemeClr>
                </a:solidFill>
              </a:rPr>
              <a:t>A regulation shall have general application. It shall be binding in its entirety and directly applicable in all Member States.</a:t>
            </a:r>
          </a:p>
          <a:p>
            <a:pPr algn="just"/>
            <a:r>
              <a:rPr lang="en-US" dirty="0">
                <a:solidFill>
                  <a:schemeClr val="accent4">
                    <a:lumMod val="75000"/>
                  </a:schemeClr>
                </a:solidFill>
              </a:rPr>
              <a:t>A directive shall be binding, as to the result to be achieved, upon each Member State to which it is addressed, but shall leave to the national authorities the choice of form and methods.</a:t>
            </a:r>
          </a:p>
          <a:p>
            <a:pPr algn="just"/>
            <a:r>
              <a:rPr lang="en-US" dirty="0">
                <a:solidFill>
                  <a:schemeClr val="accent4">
                    <a:lumMod val="75000"/>
                  </a:schemeClr>
                </a:solidFill>
              </a:rPr>
              <a:t>A decision shall be binding in its entirety. A decision which specifies those to whom it is addressed shall be binding only on them.</a:t>
            </a:r>
          </a:p>
          <a:p>
            <a:pPr algn="just"/>
            <a:r>
              <a:rPr lang="en-US" dirty="0">
                <a:solidFill>
                  <a:schemeClr val="accent4">
                    <a:lumMod val="75000"/>
                  </a:schemeClr>
                </a:solidFill>
              </a:rPr>
              <a:t>Recommendations and opinions shall have no binding force.</a:t>
            </a:r>
          </a:p>
        </p:txBody>
      </p:sp>
    </p:spTree>
    <p:extLst>
      <p:ext uri="{BB962C8B-B14F-4D97-AF65-F5344CB8AC3E}">
        <p14:creationId xmlns:p14="http://schemas.microsoft.com/office/powerpoint/2010/main" val="3857750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Regulations - Regulation (EU) 2016/679 of the European Parliament and of the Council of 27 April 2016 on the protection of natural persons with regard to the processing of personal data and on the free movement of such data, and repealing Directive 95/46/EC (General Data Protection Regulation)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https://eur-lex.europa.eu/legal-content/EN/TXT/?uri=celex%3A32016R0679</a:t>
            </a:r>
            <a:r>
              <a:rPr lang="en-US" sz="2000" b="1" dirty="0">
                <a:solidFill>
                  <a:schemeClr val="accent4">
                    <a:lumMod val="75000"/>
                  </a:schemeClr>
                </a:solidFill>
              </a:rPr>
              <a:t> </a:t>
            </a:r>
          </a:p>
        </p:txBody>
      </p:sp>
    </p:spTree>
    <p:extLst>
      <p:ext uri="{BB962C8B-B14F-4D97-AF65-F5344CB8AC3E}">
        <p14:creationId xmlns:p14="http://schemas.microsoft.com/office/powerpoint/2010/main" val="320250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1D635-B2C7-4E04-B1C5-3CAA86471C55}"/>
              </a:ext>
            </a:extLst>
          </p:cNvPr>
          <p:cNvPicPr>
            <a:picLocks noChangeAspect="1"/>
          </p:cNvPicPr>
          <p:nvPr/>
        </p:nvPicPr>
        <p:blipFill>
          <a:blip r:embed="rId2"/>
          <a:stretch>
            <a:fillRect/>
          </a:stretch>
        </p:blipFill>
        <p:spPr>
          <a:xfrm>
            <a:off x="9145550" y="983876"/>
            <a:ext cx="2453917" cy="1199693"/>
          </a:xfrm>
          <a:prstGeom prst="rect">
            <a:avLst/>
          </a:prstGeom>
        </p:spPr>
      </p:pic>
      <p:sp>
        <p:nvSpPr>
          <p:cNvPr id="2" name="Title 1">
            <a:extLst>
              <a:ext uri="{FF2B5EF4-FFF2-40B4-BE49-F238E27FC236}">
                <a16:creationId xmlns:a16="http://schemas.microsoft.com/office/drawing/2014/main" id="{FC4F3692-B5AA-4567-A6DB-5E347DE6FF8F}"/>
              </a:ext>
            </a:extLst>
          </p:cNvPr>
          <p:cNvSpPr>
            <a:spLocks noGrp="1"/>
          </p:cNvSpPr>
          <p:nvPr>
            <p:ph type="ctrTitle"/>
          </p:nvPr>
        </p:nvSpPr>
        <p:spPr>
          <a:xfrm>
            <a:off x="1524000" y="845390"/>
            <a:ext cx="10208342" cy="1476666"/>
          </a:xfrm>
        </p:spPr>
        <p:txBody>
          <a:bodyPr>
            <a:normAutofit/>
          </a:bodyPr>
          <a:lstStyle/>
          <a:p>
            <a:pPr algn="l"/>
            <a:r>
              <a:rPr lang="en-US" sz="2400" b="1" u="sng" dirty="0">
                <a:solidFill>
                  <a:schemeClr val="accent4">
                    <a:lumMod val="75000"/>
                  </a:schemeClr>
                </a:solidFill>
              </a:rPr>
              <a:t>Miklós Szirbik, </a:t>
            </a:r>
            <a:r>
              <a:rPr lang="en-US" sz="2000" b="1" i="1" dirty="0">
                <a:solidFill>
                  <a:schemeClr val="accent4">
                    <a:lumMod val="75000"/>
                  </a:schemeClr>
                </a:solidFill>
              </a:rPr>
              <a:t>The EU Legal System </a:t>
            </a:r>
            <a:br>
              <a:rPr lang="en-US" sz="2000" b="1" i="1" dirty="0">
                <a:solidFill>
                  <a:schemeClr val="accent4">
                    <a:lumMod val="75000"/>
                  </a:schemeClr>
                </a:solidFill>
              </a:rPr>
            </a:br>
            <a:r>
              <a:rPr lang="en-US" sz="2000" b="1" i="1" dirty="0">
                <a:solidFill>
                  <a:schemeClr val="accent4">
                    <a:lumMod val="75000"/>
                  </a:schemeClr>
                </a:solidFill>
              </a:rPr>
              <a:t>and the Case Law </a:t>
            </a:r>
            <a:br>
              <a:rPr lang="en-US" sz="2000" b="1" i="1" dirty="0">
                <a:solidFill>
                  <a:schemeClr val="accent4">
                    <a:lumMod val="75000"/>
                  </a:schemeClr>
                </a:solidFill>
              </a:rPr>
            </a:br>
            <a:r>
              <a:rPr lang="en-US" sz="2000" b="1" i="1" dirty="0">
                <a:solidFill>
                  <a:schemeClr val="accent4">
                    <a:lumMod val="75000"/>
                  </a:schemeClr>
                </a:solidFill>
              </a:rPr>
              <a:t>of the Court of Justice of the EU</a:t>
            </a:r>
            <a:endParaRPr lang="en-US" sz="2000" b="1" u="sng" dirty="0">
              <a:solidFill>
                <a:schemeClr val="accent4">
                  <a:lumMod val="75000"/>
                </a:schemeClr>
              </a:solidFill>
            </a:endParaRPr>
          </a:p>
        </p:txBody>
      </p:sp>
      <p:sp>
        <p:nvSpPr>
          <p:cNvPr id="3" name="Subtitle 2">
            <a:extLst>
              <a:ext uri="{FF2B5EF4-FFF2-40B4-BE49-F238E27FC236}">
                <a16:creationId xmlns:a16="http://schemas.microsoft.com/office/drawing/2014/main" id="{6AC6D2E3-C7B6-4895-BFA4-F58D1C7F8B3F}"/>
              </a:ext>
            </a:extLst>
          </p:cNvPr>
          <p:cNvSpPr>
            <a:spLocks noGrp="1"/>
          </p:cNvSpPr>
          <p:nvPr>
            <p:ph type="subTitle" idx="1"/>
          </p:nvPr>
        </p:nvSpPr>
        <p:spPr>
          <a:xfrm>
            <a:off x="1385978" y="2230437"/>
            <a:ext cx="9144000" cy="3782173"/>
          </a:xfrm>
        </p:spPr>
        <p:txBody>
          <a:bodyPr>
            <a:normAutofit/>
          </a:bodyPr>
          <a:lstStyle/>
          <a:p>
            <a:pPr algn="just"/>
            <a:endParaRPr lang="en-US" sz="2000" b="1" u="sng" dirty="0">
              <a:solidFill>
                <a:schemeClr val="accent4">
                  <a:lumMod val="75000"/>
                </a:schemeClr>
              </a:solidFill>
            </a:endParaRPr>
          </a:p>
          <a:p>
            <a:pPr algn="just"/>
            <a:r>
              <a:rPr lang="en-US" sz="2000" b="1" u="sng" dirty="0">
                <a:solidFill>
                  <a:schemeClr val="accent4">
                    <a:lumMod val="75000"/>
                  </a:schemeClr>
                </a:solidFill>
              </a:rPr>
              <a:t>Examples: </a:t>
            </a:r>
          </a:p>
          <a:p>
            <a:pPr algn="just"/>
            <a:endParaRPr lang="en-US" sz="2000" b="1" u="sng" dirty="0">
              <a:solidFill>
                <a:schemeClr val="accent4">
                  <a:lumMod val="75000"/>
                </a:schemeClr>
              </a:solidFill>
            </a:endParaRPr>
          </a:p>
          <a:p>
            <a:pPr algn="just"/>
            <a:r>
              <a:rPr lang="en-US" sz="2000" b="1" dirty="0">
                <a:solidFill>
                  <a:schemeClr val="accent4">
                    <a:lumMod val="75000"/>
                  </a:schemeClr>
                </a:solidFill>
              </a:rPr>
              <a:t>Directives - Directive 2014/24/EU of the European Parliament and of the Council of 26 February 2014 on public procurement and repealing Directive 2004/18/EC Text with EEA relevance</a:t>
            </a:r>
          </a:p>
          <a:p>
            <a:pPr algn="just"/>
            <a:endParaRPr lang="en-US" sz="2000" b="1" dirty="0">
              <a:solidFill>
                <a:schemeClr val="accent4">
                  <a:lumMod val="75000"/>
                </a:schemeClr>
              </a:solidFill>
            </a:endParaRPr>
          </a:p>
          <a:p>
            <a:r>
              <a:rPr lang="en-US" sz="2000" b="1" dirty="0">
                <a:solidFill>
                  <a:schemeClr val="accent4">
                    <a:lumMod val="75000"/>
                  </a:schemeClr>
                </a:solidFill>
                <a:hlinkClick r:id="rId3"/>
              </a:rPr>
              <a:t>https://eur-lex.europa.eu/legal-content/EN/TXT/?uri=celex%3A32014L0024</a:t>
            </a:r>
            <a:r>
              <a:rPr lang="en-US" sz="2000" b="1" dirty="0">
                <a:solidFill>
                  <a:schemeClr val="accent4">
                    <a:lumMod val="75000"/>
                  </a:schemeClr>
                </a:solidFill>
              </a:rPr>
              <a:t> </a:t>
            </a:r>
          </a:p>
        </p:txBody>
      </p:sp>
    </p:spTree>
    <p:extLst>
      <p:ext uri="{BB962C8B-B14F-4D97-AF65-F5344CB8AC3E}">
        <p14:creationId xmlns:p14="http://schemas.microsoft.com/office/powerpoint/2010/main" val="1930625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3859</Words>
  <Application>Microsoft Office PowerPoint</Application>
  <PresentationFormat>Widescreen</PresentationFormat>
  <Paragraphs>240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NATIONAL UNIVERSITY OF PUBLIC SERVICE</vt:lpstr>
      <vt:lpstr>Miklós Szirbik, The EU Legal System and the Case Law  of the Court of Justice of the EU </vt:lpstr>
      <vt:lpstr>Miklós Szirbik, The EU Legal System and the Case Law  of the Court of Justice of the EU </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The EU Legal System  and the Case Law  of the Court of Justice of the EU</vt:lpstr>
      <vt:lpstr>Miklós Szirbik, Public Law of the European Union</vt:lpstr>
      <vt:lpstr>Miklós Szirbik, The EU Legal System  and the Case Law  of the Court of Justice of the EU</vt:lpstr>
      <vt:lpstr>Miklós Szirbik, The EU Legal System and the Case Law  of the Court of Justice of the EU</vt:lpstr>
      <vt:lpstr>Miklós Szirbik, Miklós Szirbik, Legal System of the EU </vt:lpstr>
      <vt:lpstr>Miklós Szirbik, Miklós Szirbik, Legal System of the EU </vt:lpstr>
      <vt:lpstr>Miklós Szirbik, Miklós Szirbik, Legal System of the EU </vt:lpstr>
      <vt:lpstr>Miklós Szirbik, Miklós Szirbik, Legal System of the EU </vt:lpstr>
      <vt:lpstr>Miklós Szirbik, Miklós Szirbik, Legal System of the EU </vt:lpstr>
      <vt:lpstr>Miklós Szirbik, Miklós Szirbik, Legal System of the EU </vt:lpstr>
      <vt:lpstr>Miklós Szirbik, Miklós Szirbik, Legal System of the EU </vt:lpstr>
      <vt:lpstr>Miklós Szirbik, Miklós Szirbik, Legal System of the EU </vt:lpstr>
      <vt:lpstr>Miklós Szirbik, Miklós Szirbik, Legal System of the EU </vt:lpstr>
      <vt:lpstr>Miklós Szirbik, Miklós Szirbik, Legal System of the EU </vt:lpstr>
      <vt:lpstr>Miklós Szirbik, The EU Legal System and the Case Law  of the Court of Justice of the EU</vt:lpstr>
      <vt:lpstr>Miklós Szirbik, The EU Legal System and the Case Law  of the Court of Justice of the EU</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UNIVERSITY OF PUBLIC SERVICE</dc:title>
  <dc:creator>Szirbik Miklos</dc:creator>
  <cp:lastModifiedBy>Szirbik Miklos</cp:lastModifiedBy>
  <cp:revision>31</cp:revision>
  <dcterms:created xsi:type="dcterms:W3CDTF">2019-02-07T17:10:18Z</dcterms:created>
  <dcterms:modified xsi:type="dcterms:W3CDTF">2020-03-03T17:22:33Z</dcterms:modified>
</cp:coreProperties>
</file>